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104" y="-1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4FEB2A-EB72-E848-ADBD-F1B168C93251}"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26207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FEB2A-EB72-E848-ADBD-F1B168C93251}"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346046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FEB2A-EB72-E848-ADBD-F1B168C93251}"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27802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FEB2A-EB72-E848-ADBD-F1B168C93251}"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68613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FEB2A-EB72-E848-ADBD-F1B168C93251}"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389486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4FEB2A-EB72-E848-ADBD-F1B168C93251}" type="datetimeFigureOut">
              <a:rPr lang="en-US" smtClean="0"/>
              <a:t>9/4/12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118834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FEB2A-EB72-E848-ADBD-F1B168C93251}" type="datetimeFigureOut">
              <a:rPr lang="en-US" smtClean="0"/>
              <a:t>9/4/12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5456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4FEB2A-EB72-E848-ADBD-F1B168C93251}" type="datetimeFigureOut">
              <a:rPr lang="en-US" smtClean="0"/>
              <a:t>9/4/12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295332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FEB2A-EB72-E848-ADBD-F1B168C93251}" type="datetimeFigureOut">
              <a:rPr lang="en-US" smtClean="0"/>
              <a:t>9/4/12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16185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FEB2A-EB72-E848-ADBD-F1B168C93251}" type="datetimeFigureOut">
              <a:rPr lang="en-US" smtClean="0"/>
              <a:t>9/4/12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424959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FEB2A-EB72-E848-ADBD-F1B168C93251}" type="datetimeFigureOut">
              <a:rPr lang="en-US" smtClean="0"/>
              <a:t>9/4/12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F4396-22A3-2A4C-ADE7-0E6224FBFD28}" type="slidenum">
              <a:rPr lang="en-US" smtClean="0"/>
              <a:t>‹#›</a:t>
            </a:fld>
            <a:endParaRPr lang="en-US"/>
          </a:p>
        </p:txBody>
      </p:sp>
    </p:spTree>
    <p:extLst>
      <p:ext uri="{BB962C8B-B14F-4D97-AF65-F5344CB8AC3E}">
        <p14:creationId xmlns:p14="http://schemas.microsoft.com/office/powerpoint/2010/main" val="2759002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FEB2A-EB72-E848-ADBD-F1B168C93251}" type="datetimeFigureOut">
              <a:rPr lang="en-US" smtClean="0"/>
              <a:t>9/4/12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F4396-22A3-2A4C-ADE7-0E6224FBFD28}" type="slidenum">
              <a:rPr lang="en-US" smtClean="0"/>
              <a:t>‹#›</a:t>
            </a:fld>
            <a:endParaRPr lang="en-US"/>
          </a:p>
        </p:txBody>
      </p:sp>
    </p:spTree>
    <p:extLst>
      <p:ext uri="{BB962C8B-B14F-4D97-AF65-F5344CB8AC3E}">
        <p14:creationId xmlns:p14="http://schemas.microsoft.com/office/powerpoint/2010/main" val="393152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Emission Spectrum Animation</a:t>
            </a:r>
            <a:endParaRPr lang="en-US" dirty="0"/>
          </a:p>
        </p:txBody>
      </p:sp>
      <p:sp>
        <p:nvSpPr>
          <p:cNvPr id="3" name="Subtitle 2"/>
          <p:cNvSpPr>
            <a:spLocks noGrp="1"/>
          </p:cNvSpPr>
          <p:nvPr>
            <p:ph type="subTitle" idx="1"/>
          </p:nvPr>
        </p:nvSpPr>
        <p:spPr/>
        <p:txBody>
          <a:bodyPr/>
          <a:lstStyle/>
          <a:p>
            <a:r>
              <a:rPr lang="en-US" dirty="0" smtClean="0"/>
              <a:t>Physics TEKS 8(B)</a:t>
            </a:r>
            <a:endParaRPr lang="en-US" dirty="0"/>
          </a:p>
        </p:txBody>
      </p:sp>
    </p:spTree>
    <p:extLst>
      <p:ext uri="{BB962C8B-B14F-4D97-AF65-F5344CB8AC3E}">
        <p14:creationId xmlns:p14="http://schemas.microsoft.com/office/powerpoint/2010/main" val="281538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682"/>
            <a:ext cx="8229600" cy="6283783"/>
          </a:xfrm>
        </p:spPr>
        <p:txBody>
          <a:bodyPr>
            <a:normAutofit fontScale="85000" lnSpcReduction="10000"/>
          </a:bodyPr>
          <a:lstStyle/>
          <a:p>
            <a:pPr marL="0" indent="0">
              <a:buNone/>
            </a:pPr>
            <a:r>
              <a:rPr lang="en-US" dirty="0" smtClean="0"/>
              <a:t>Objective: 8(A) compare and explain the emission spectra produced by various atoms</a:t>
            </a:r>
          </a:p>
          <a:p>
            <a:pPr marL="0" indent="0">
              <a:buNone/>
            </a:pPr>
            <a:endParaRPr lang="en-US" dirty="0"/>
          </a:p>
          <a:p>
            <a:pPr marL="0" indent="0">
              <a:buNone/>
            </a:pPr>
            <a:r>
              <a:rPr lang="en-US" dirty="0" smtClean="0"/>
              <a:t>Activity: Students will be able to drag different elements to the light source of the spectrometer to compare their emission spectra. There is already an animation that does this, but it would be useful to have more elements.</a:t>
            </a:r>
          </a:p>
          <a:p>
            <a:pPr marL="0" indent="0">
              <a:buNone/>
            </a:pPr>
            <a:endParaRPr lang="en-US" dirty="0"/>
          </a:p>
          <a:p>
            <a:pPr marL="0" indent="0">
              <a:buNone/>
            </a:pPr>
            <a:r>
              <a:rPr lang="en-US" dirty="0" smtClean="0"/>
              <a:t>The elements in the tubes can be hydrogen, helium, mercury, sodium, and neon. (There is already a neon tube). They have their own tube, light rays that project onto the screen, a spectrum on the screen that is connected to a machine, and spectrum on an interactive display screen for the students.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432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9160"/>
          </a:xfrm>
        </p:spPr>
        <p:txBody>
          <a:bodyPr>
            <a:normAutofit/>
          </a:bodyPr>
          <a:lstStyle/>
          <a:p>
            <a:r>
              <a:rPr lang="en-US" sz="2800" dirty="0" smtClean="0"/>
              <a:t>For example: Neon</a:t>
            </a:r>
            <a:endParaRPr lang="en-US" sz="2800" dirty="0"/>
          </a:p>
        </p:txBody>
      </p:sp>
      <p:pic>
        <p:nvPicPr>
          <p:cNvPr id="4" name="Picture 3" descr="NeonTub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76" y="787215"/>
            <a:ext cx="1905000" cy="1384300"/>
          </a:xfrm>
          <a:prstGeom prst="rect">
            <a:avLst/>
          </a:prstGeom>
        </p:spPr>
      </p:pic>
      <p:sp>
        <p:nvSpPr>
          <p:cNvPr id="5" name="TextBox 4"/>
          <p:cNvSpPr txBox="1"/>
          <p:nvPr/>
        </p:nvSpPr>
        <p:spPr>
          <a:xfrm>
            <a:off x="883647" y="2077762"/>
            <a:ext cx="571090" cy="338554"/>
          </a:xfrm>
          <a:prstGeom prst="rect">
            <a:avLst/>
          </a:prstGeom>
          <a:noFill/>
        </p:spPr>
        <p:txBody>
          <a:bodyPr wrap="none" rtlCol="0">
            <a:spAutoFit/>
          </a:bodyPr>
          <a:lstStyle/>
          <a:p>
            <a:r>
              <a:rPr lang="en-US" sz="1600" dirty="0" smtClean="0"/>
              <a:t>tube</a:t>
            </a:r>
            <a:endParaRPr lang="en-US" sz="1600" dirty="0"/>
          </a:p>
        </p:txBody>
      </p:sp>
      <p:pic>
        <p:nvPicPr>
          <p:cNvPr id="6" name="Picture 5" descr="NeonLightRay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464" y="843799"/>
            <a:ext cx="4631848" cy="1746575"/>
          </a:xfrm>
          <a:prstGeom prst="rect">
            <a:avLst/>
          </a:prstGeom>
        </p:spPr>
      </p:pic>
      <p:sp>
        <p:nvSpPr>
          <p:cNvPr id="7" name="TextBox 6"/>
          <p:cNvSpPr txBox="1"/>
          <p:nvPr/>
        </p:nvSpPr>
        <p:spPr>
          <a:xfrm>
            <a:off x="3801654" y="2562657"/>
            <a:ext cx="941283" cy="338554"/>
          </a:xfrm>
          <a:prstGeom prst="rect">
            <a:avLst/>
          </a:prstGeom>
          <a:noFill/>
        </p:spPr>
        <p:txBody>
          <a:bodyPr wrap="none" rtlCol="0">
            <a:spAutoFit/>
          </a:bodyPr>
          <a:lstStyle/>
          <a:p>
            <a:r>
              <a:rPr lang="en-US" sz="1600" dirty="0"/>
              <a:t>l</a:t>
            </a:r>
            <a:r>
              <a:rPr lang="en-US" sz="1600" dirty="0" smtClean="0"/>
              <a:t>ight rays</a:t>
            </a:r>
            <a:endParaRPr lang="en-US" sz="1600" dirty="0"/>
          </a:p>
        </p:txBody>
      </p:sp>
      <p:sp>
        <p:nvSpPr>
          <p:cNvPr id="8" name="TextBox 7"/>
          <p:cNvSpPr txBox="1"/>
          <p:nvPr/>
        </p:nvSpPr>
        <p:spPr>
          <a:xfrm>
            <a:off x="5856371" y="2590374"/>
            <a:ext cx="1832853" cy="338554"/>
          </a:xfrm>
          <a:prstGeom prst="rect">
            <a:avLst/>
          </a:prstGeom>
          <a:noFill/>
        </p:spPr>
        <p:txBody>
          <a:bodyPr wrap="none" rtlCol="0">
            <a:spAutoFit/>
          </a:bodyPr>
          <a:lstStyle/>
          <a:p>
            <a:r>
              <a:rPr lang="en-US" sz="1600" dirty="0" smtClean="0"/>
              <a:t>spectrum on screen</a:t>
            </a:r>
            <a:endParaRPr lang="en-US" sz="1600" dirty="0"/>
          </a:p>
        </p:txBody>
      </p:sp>
      <p:cxnSp>
        <p:nvCxnSpPr>
          <p:cNvPr id="10" name="Straight Arrow Connector 9"/>
          <p:cNvCxnSpPr/>
          <p:nvPr/>
        </p:nvCxnSpPr>
        <p:spPr>
          <a:xfrm flipV="1">
            <a:off x="4352330" y="2171515"/>
            <a:ext cx="318760" cy="5369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100398" y="2171515"/>
            <a:ext cx="17048" cy="5369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14" descr="InteractiveScre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23" y="3863656"/>
            <a:ext cx="5318615" cy="2961175"/>
          </a:xfrm>
          <a:prstGeom prst="rect">
            <a:avLst/>
          </a:prstGeom>
        </p:spPr>
      </p:pic>
      <p:cxnSp>
        <p:nvCxnSpPr>
          <p:cNvPr id="18" name="Straight Arrow Connector 17"/>
          <p:cNvCxnSpPr>
            <a:stCxn id="16" idx="0"/>
          </p:cNvCxnSpPr>
          <p:nvPr/>
        </p:nvCxnSpPr>
        <p:spPr>
          <a:xfrm flipH="1" flipV="1">
            <a:off x="7689224" y="2357405"/>
            <a:ext cx="118794" cy="1250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1"/>
          </p:cNvCxnSpPr>
          <p:nvPr/>
        </p:nvCxnSpPr>
        <p:spPr>
          <a:xfrm flipH="1">
            <a:off x="5862598" y="3900435"/>
            <a:ext cx="974762" cy="736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37360" y="3608047"/>
            <a:ext cx="1941315" cy="584776"/>
          </a:xfrm>
          <a:prstGeom prst="rect">
            <a:avLst/>
          </a:prstGeom>
          <a:noFill/>
        </p:spPr>
        <p:txBody>
          <a:bodyPr wrap="square" rtlCol="0">
            <a:spAutoFit/>
          </a:bodyPr>
          <a:lstStyle/>
          <a:p>
            <a:r>
              <a:rPr lang="en-US" sz="1600" dirty="0" smtClean="0"/>
              <a:t>These two should be the same.</a:t>
            </a:r>
            <a:endParaRPr lang="en-US" sz="1600" dirty="0"/>
          </a:p>
        </p:txBody>
      </p:sp>
      <p:sp>
        <p:nvSpPr>
          <p:cNvPr id="22" name="TextBox 21"/>
          <p:cNvSpPr txBox="1"/>
          <p:nvPr/>
        </p:nvSpPr>
        <p:spPr>
          <a:xfrm>
            <a:off x="6225816" y="4548770"/>
            <a:ext cx="2918183" cy="1815882"/>
          </a:xfrm>
          <a:prstGeom prst="rect">
            <a:avLst/>
          </a:prstGeom>
          <a:noFill/>
        </p:spPr>
        <p:txBody>
          <a:bodyPr wrap="square" rtlCol="0">
            <a:spAutoFit/>
          </a:bodyPr>
          <a:lstStyle/>
          <a:p>
            <a:r>
              <a:rPr lang="en-US" sz="1600" dirty="0" smtClean="0"/>
              <a:t>This is a graph of the spectrum. The higher the lines are on this graph, the more intense the colors right above them (and the light rays and spectrum on the screen in the other picture) should be.</a:t>
            </a:r>
            <a:endParaRPr lang="en-US" sz="1600" dirty="0"/>
          </a:p>
        </p:txBody>
      </p:sp>
      <p:sp>
        <p:nvSpPr>
          <p:cNvPr id="28" name="TextBox 27"/>
          <p:cNvSpPr txBox="1"/>
          <p:nvPr/>
        </p:nvSpPr>
        <p:spPr>
          <a:xfrm>
            <a:off x="-1755" y="2586692"/>
            <a:ext cx="3270529" cy="1323439"/>
          </a:xfrm>
          <a:prstGeom prst="rect">
            <a:avLst/>
          </a:prstGeom>
          <a:noFill/>
        </p:spPr>
        <p:txBody>
          <a:bodyPr wrap="square" rtlCol="0">
            <a:spAutoFit/>
          </a:bodyPr>
          <a:lstStyle/>
          <a:p>
            <a:r>
              <a:rPr lang="en-US" sz="1600" dirty="0" smtClean="0"/>
              <a:t>When you drag the cursor over the graph, the intensity shows up to the left of the machine. I will supply a table of wavelengths and intensities for each element.</a:t>
            </a:r>
            <a:endParaRPr lang="en-US" sz="1600" dirty="0"/>
          </a:p>
        </p:txBody>
      </p:sp>
      <p:cxnSp>
        <p:nvCxnSpPr>
          <p:cNvPr id="30" name="Straight Arrow Connector 29"/>
          <p:cNvCxnSpPr>
            <a:stCxn id="22" idx="1"/>
          </p:cNvCxnSpPr>
          <p:nvPr/>
        </p:nvCxnSpPr>
        <p:spPr>
          <a:xfrm flipH="1">
            <a:off x="5627746" y="5456711"/>
            <a:ext cx="598070" cy="6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1548283" y="3608047"/>
            <a:ext cx="26094" cy="14373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11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8672"/>
          </a:xfrm>
        </p:spPr>
        <p:txBody>
          <a:bodyPr>
            <a:normAutofit fontScale="90000"/>
          </a:bodyPr>
          <a:lstStyle/>
          <a:p>
            <a:r>
              <a:rPr lang="en-US" sz="2800" dirty="0" smtClean="0"/>
              <a:t>Hydrogen</a:t>
            </a:r>
            <a:endParaRPr lang="en-US" sz="2800" dirty="0"/>
          </a:p>
        </p:txBody>
      </p:sp>
      <p:pic>
        <p:nvPicPr>
          <p:cNvPr id="4" name="Picture 3"/>
          <p:cNvPicPr>
            <a:picLocks noChangeAspect="1"/>
          </p:cNvPicPr>
          <p:nvPr/>
        </p:nvPicPr>
        <p:blipFill>
          <a:blip r:embed="rId2"/>
          <a:stretch>
            <a:fillRect/>
          </a:stretch>
        </p:blipFill>
        <p:spPr>
          <a:xfrm rot="16200000">
            <a:off x="6625051" y="-72885"/>
            <a:ext cx="1419264" cy="2511872"/>
          </a:xfrm>
          <a:prstGeom prst="rect">
            <a:avLst/>
          </a:prstGeom>
        </p:spPr>
      </p:pic>
      <p:sp>
        <p:nvSpPr>
          <p:cNvPr id="5" name="TextBox 4"/>
          <p:cNvSpPr txBox="1"/>
          <p:nvPr/>
        </p:nvSpPr>
        <p:spPr>
          <a:xfrm>
            <a:off x="2725445" y="1013774"/>
            <a:ext cx="3353302" cy="338554"/>
          </a:xfrm>
          <a:prstGeom prst="rect">
            <a:avLst/>
          </a:prstGeom>
          <a:noFill/>
        </p:spPr>
        <p:txBody>
          <a:bodyPr wrap="none" rtlCol="0">
            <a:spAutoFit/>
          </a:bodyPr>
          <a:lstStyle/>
          <a:p>
            <a:r>
              <a:rPr lang="en-US" sz="1600" dirty="0" smtClean="0"/>
              <a:t>The tube should be close to this color.</a:t>
            </a:r>
            <a:endParaRPr lang="en-US" sz="1600" dirty="0"/>
          </a:p>
        </p:txBody>
      </p:sp>
      <p:sp>
        <p:nvSpPr>
          <p:cNvPr id="7" name="TextBox 6"/>
          <p:cNvSpPr txBox="1"/>
          <p:nvPr/>
        </p:nvSpPr>
        <p:spPr>
          <a:xfrm>
            <a:off x="391419" y="1970267"/>
            <a:ext cx="8834670" cy="338554"/>
          </a:xfrm>
          <a:prstGeom prst="rect">
            <a:avLst/>
          </a:prstGeom>
          <a:noFill/>
        </p:spPr>
        <p:txBody>
          <a:bodyPr wrap="none" rtlCol="0">
            <a:spAutoFit/>
          </a:bodyPr>
          <a:lstStyle/>
          <a:p>
            <a:r>
              <a:rPr lang="en-US" sz="1600" dirty="0" smtClean="0"/>
              <a:t>The spectrum on each screen should look like this. The numbers below show exactly where the lines go. </a:t>
            </a:r>
            <a:endParaRPr lang="en-US" sz="1600" dirty="0"/>
          </a:p>
        </p:txBody>
      </p:sp>
      <p:sp>
        <p:nvSpPr>
          <p:cNvPr id="8" name="TextBox 7"/>
          <p:cNvSpPr txBox="1"/>
          <p:nvPr/>
        </p:nvSpPr>
        <p:spPr>
          <a:xfrm>
            <a:off x="1441042" y="3119678"/>
            <a:ext cx="457652" cy="307777"/>
          </a:xfrm>
          <a:prstGeom prst="rect">
            <a:avLst/>
          </a:prstGeom>
          <a:noFill/>
        </p:spPr>
        <p:txBody>
          <a:bodyPr wrap="none" rtlCol="0">
            <a:spAutoFit/>
          </a:bodyPr>
          <a:lstStyle/>
          <a:p>
            <a:r>
              <a:rPr lang="en-US" sz="1400" dirty="0" smtClean="0"/>
              <a:t>410</a:t>
            </a:r>
            <a:endParaRPr lang="en-US" sz="1400" dirty="0"/>
          </a:p>
        </p:txBody>
      </p:sp>
      <p:sp>
        <p:nvSpPr>
          <p:cNvPr id="9" name="TextBox 8"/>
          <p:cNvSpPr txBox="1"/>
          <p:nvPr/>
        </p:nvSpPr>
        <p:spPr>
          <a:xfrm>
            <a:off x="1964217" y="3115802"/>
            <a:ext cx="457652" cy="307777"/>
          </a:xfrm>
          <a:prstGeom prst="rect">
            <a:avLst/>
          </a:prstGeom>
          <a:noFill/>
        </p:spPr>
        <p:txBody>
          <a:bodyPr wrap="none" rtlCol="0">
            <a:spAutoFit/>
          </a:bodyPr>
          <a:lstStyle/>
          <a:p>
            <a:r>
              <a:rPr lang="en-US" sz="1400" dirty="0" smtClean="0"/>
              <a:t>434</a:t>
            </a:r>
            <a:endParaRPr lang="en-US" sz="1400" dirty="0"/>
          </a:p>
        </p:txBody>
      </p:sp>
      <p:sp>
        <p:nvSpPr>
          <p:cNvPr id="10" name="TextBox 9"/>
          <p:cNvSpPr txBox="1"/>
          <p:nvPr/>
        </p:nvSpPr>
        <p:spPr>
          <a:xfrm>
            <a:off x="3071635" y="3137894"/>
            <a:ext cx="457652" cy="307777"/>
          </a:xfrm>
          <a:prstGeom prst="rect">
            <a:avLst/>
          </a:prstGeom>
          <a:noFill/>
        </p:spPr>
        <p:txBody>
          <a:bodyPr wrap="none" rtlCol="0">
            <a:spAutoFit/>
          </a:bodyPr>
          <a:lstStyle/>
          <a:p>
            <a:r>
              <a:rPr lang="en-US" sz="1400" dirty="0" smtClean="0"/>
              <a:t>486</a:t>
            </a:r>
            <a:endParaRPr lang="en-US" sz="1400" dirty="0"/>
          </a:p>
        </p:txBody>
      </p:sp>
      <p:sp>
        <p:nvSpPr>
          <p:cNvPr id="11" name="TextBox 10"/>
          <p:cNvSpPr txBox="1"/>
          <p:nvPr/>
        </p:nvSpPr>
        <p:spPr>
          <a:xfrm>
            <a:off x="6729573" y="3136129"/>
            <a:ext cx="457652" cy="307777"/>
          </a:xfrm>
          <a:prstGeom prst="rect">
            <a:avLst/>
          </a:prstGeom>
          <a:noFill/>
        </p:spPr>
        <p:txBody>
          <a:bodyPr wrap="none" rtlCol="0">
            <a:spAutoFit/>
          </a:bodyPr>
          <a:lstStyle/>
          <a:p>
            <a:r>
              <a:rPr lang="en-US" sz="1400" dirty="0" smtClean="0"/>
              <a:t>656</a:t>
            </a:r>
            <a:endParaRPr lang="en-US" sz="1400" dirty="0"/>
          </a:p>
        </p:txBody>
      </p:sp>
      <p:graphicFrame>
        <p:nvGraphicFramePr>
          <p:cNvPr id="12" name="Table 11"/>
          <p:cNvGraphicFramePr>
            <a:graphicFrameLocks noGrp="1"/>
          </p:cNvGraphicFramePr>
          <p:nvPr>
            <p:extLst>
              <p:ext uri="{D42A27DB-BD31-4B8C-83A1-F6EECF244321}">
                <p14:modId xmlns:p14="http://schemas.microsoft.com/office/powerpoint/2010/main" val="3686372418"/>
              </p:ext>
            </p:extLst>
          </p:nvPr>
        </p:nvGraphicFramePr>
        <p:xfrm>
          <a:off x="275884" y="3780501"/>
          <a:ext cx="3629610" cy="2311400"/>
        </p:xfrm>
        <a:graphic>
          <a:graphicData uri="http://schemas.openxmlformats.org/drawingml/2006/table">
            <a:tbl>
              <a:tblPr firstRow="1" bandRow="1">
                <a:tableStyleId>{5C22544A-7EE6-4342-B048-85BDC9FD1C3A}</a:tableStyleId>
              </a:tblPr>
              <a:tblGrid>
                <a:gridCol w="1814805"/>
                <a:gridCol w="1814805"/>
              </a:tblGrid>
              <a:tr h="370840">
                <a:tc gridSpan="2">
                  <a:txBody>
                    <a:bodyPr/>
                    <a:lstStyle/>
                    <a:p>
                      <a:pPr algn="ctr"/>
                      <a:r>
                        <a:rPr lang="en-US" sz="1200" dirty="0" smtClean="0">
                          <a:solidFill>
                            <a:schemeClr val="tx1"/>
                          </a:solidFill>
                        </a:rPr>
                        <a:t>Table showing what valu</a:t>
                      </a:r>
                      <a:r>
                        <a:rPr lang="en-US" sz="1200" baseline="0" dirty="0" smtClean="0">
                          <a:solidFill>
                            <a:schemeClr val="tx1"/>
                          </a:solidFill>
                        </a:rPr>
                        <a:t>e of intensity should show up when the student scrolls over different wavelengths</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en-US" dirty="0"/>
                    </a:p>
                  </a:txBody>
                  <a:tcPr/>
                </a:tc>
              </a:tr>
              <a:tr h="370840">
                <a:tc>
                  <a:txBody>
                    <a:bodyPr/>
                    <a:lstStyle/>
                    <a:p>
                      <a:r>
                        <a:rPr lang="en-US" sz="1200" dirty="0" smtClean="0"/>
                        <a:t>Wavelength</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Intensity</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200" dirty="0" smtClean="0"/>
                        <a:t>410</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0.02</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200" dirty="0" smtClean="0"/>
                        <a:t>434</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0.11</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200" dirty="0" smtClean="0"/>
                        <a:t>486</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0.50</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200" dirty="0" smtClean="0"/>
                        <a:t>656</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0.75</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6011884" y="3511604"/>
            <a:ext cx="3127212" cy="3127212"/>
          </a:xfrm>
          <a:prstGeom prst="rect">
            <a:avLst/>
          </a:prstGeom>
        </p:spPr>
      </p:pic>
      <p:sp>
        <p:nvSpPr>
          <p:cNvPr id="14" name="TextBox 13"/>
          <p:cNvSpPr txBox="1"/>
          <p:nvPr/>
        </p:nvSpPr>
        <p:spPr>
          <a:xfrm>
            <a:off x="6041529" y="6231286"/>
            <a:ext cx="3178563" cy="584776"/>
          </a:xfrm>
          <a:prstGeom prst="rect">
            <a:avLst/>
          </a:prstGeom>
          <a:noFill/>
        </p:spPr>
        <p:txBody>
          <a:bodyPr wrap="square" rtlCol="0">
            <a:spAutoFit/>
          </a:bodyPr>
          <a:lstStyle/>
          <a:p>
            <a:r>
              <a:rPr lang="en-US" sz="1600" dirty="0" smtClean="0"/>
              <a:t>The graph of the spectrum should be a simplified version of this.</a:t>
            </a:r>
            <a:endParaRPr lang="en-US" sz="1600" dirty="0"/>
          </a:p>
        </p:txBody>
      </p:sp>
      <p:pic>
        <p:nvPicPr>
          <p:cNvPr id="3" name="Picture 2" descr="HSPhysics_8B_H.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34975" y="2192464"/>
            <a:ext cx="6661115" cy="1208557"/>
          </a:xfrm>
          <a:prstGeom prst="rect">
            <a:avLst/>
          </a:prstGeom>
        </p:spPr>
      </p:pic>
    </p:spTree>
    <p:extLst>
      <p:ext uri="{BB962C8B-B14F-4D97-AF65-F5344CB8AC3E}">
        <p14:creationId xmlns:p14="http://schemas.microsoft.com/office/powerpoint/2010/main" val="166886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7371"/>
          </a:xfrm>
        </p:spPr>
        <p:txBody>
          <a:bodyPr>
            <a:normAutofit fontScale="90000"/>
          </a:bodyPr>
          <a:lstStyle/>
          <a:p>
            <a:r>
              <a:rPr lang="en-US" sz="2800" dirty="0" smtClean="0"/>
              <a:t>Helium</a:t>
            </a:r>
            <a:endParaRPr lang="en-US" sz="2800" dirty="0"/>
          </a:p>
        </p:txBody>
      </p:sp>
      <p:sp>
        <p:nvSpPr>
          <p:cNvPr id="4" name="TextBox 3"/>
          <p:cNvSpPr txBox="1"/>
          <p:nvPr/>
        </p:nvSpPr>
        <p:spPr>
          <a:xfrm>
            <a:off x="2081793" y="1013774"/>
            <a:ext cx="3353302" cy="338554"/>
          </a:xfrm>
          <a:prstGeom prst="rect">
            <a:avLst/>
          </a:prstGeom>
          <a:noFill/>
        </p:spPr>
        <p:txBody>
          <a:bodyPr wrap="none" rtlCol="0">
            <a:spAutoFit/>
          </a:bodyPr>
          <a:lstStyle/>
          <a:p>
            <a:r>
              <a:rPr lang="en-US" sz="1600" dirty="0" smtClean="0"/>
              <a:t>The tube should be close to this color.</a:t>
            </a:r>
            <a:endParaRPr lang="en-US" sz="1600" dirty="0"/>
          </a:p>
        </p:txBody>
      </p:sp>
      <p:pic>
        <p:nvPicPr>
          <p:cNvPr id="7" name="Picture 6"/>
          <p:cNvPicPr>
            <a:picLocks noChangeAspect="1"/>
          </p:cNvPicPr>
          <p:nvPr/>
        </p:nvPicPr>
        <p:blipFill rotWithShape="1">
          <a:blip r:embed="rId2"/>
          <a:srcRect l="5177" t="21835" r="6831" b="18579"/>
          <a:stretch/>
        </p:blipFill>
        <p:spPr>
          <a:xfrm>
            <a:off x="5328203" y="374272"/>
            <a:ext cx="3578772" cy="1617778"/>
          </a:xfrm>
          <a:prstGeom prst="rect">
            <a:avLst/>
          </a:prstGeom>
        </p:spPr>
      </p:pic>
      <p:pic>
        <p:nvPicPr>
          <p:cNvPr id="8" name="Picture 7"/>
          <p:cNvPicPr>
            <a:picLocks noChangeAspect="1"/>
          </p:cNvPicPr>
          <p:nvPr/>
        </p:nvPicPr>
        <p:blipFill>
          <a:blip r:embed="rId3"/>
          <a:stretch>
            <a:fillRect/>
          </a:stretch>
        </p:blipFill>
        <p:spPr>
          <a:xfrm>
            <a:off x="594993" y="2435691"/>
            <a:ext cx="7954015" cy="1040221"/>
          </a:xfrm>
          <a:prstGeom prst="rect">
            <a:avLst/>
          </a:prstGeom>
        </p:spPr>
      </p:pic>
      <p:sp>
        <p:nvSpPr>
          <p:cNvPr id="9" name="TextBox 8"/>
          <p:cNvSpPr txBox="1"/>
          <p:nvPr/>
        </p:nvSpPr>
        <p:spPr>
          <a:xfrm>
            <a:off x="746708" y="1903073"/>
            <a:ext cx="7802300" cy="584776"/>
          </a:xfrm>
          <a:prstGeom prst="rect">
            <a:avLst/>
          </a:prstGeom>
          <a:noFill/>
        </p:spPr>
        <p:txBody>
          <a:bodyPr wrap="square" rtlCol="0">
            <a:spAutoFit/>
          </a:bodyPr>
          <a:lstStyle/>
          <a:p>
            <a:r>
              <a:rPr lang="en-US" sz="1600" dirty="0" smtClean="0"/>
              <a:t>The spectrum on each screen should look like this. The numbers below show exactly where the lines should go. Ignore any lines that don’t have a number below them.</a:t>
            </a:r>
            <a:endParaRPr lang="en-US" sz="1600" dirty="0"/>
          </a:p>
        </p:txBody>
      </p:sp>
      <p:sp>
        <p:nvSpPr>
          <p:cNvPr id="10" name="TextBox 9"/>
          <p:cNvSpPr txBox="1"/>
          <p:nvPr/>
        </p:nvSpPr>
        <p:spPr>
          <a:xfrm>
            <a:off x="429156" y="3404953"/>
            <a:ext cx="418654" cy="276999"/>
          </a:xfrm>
          <a:prstGeom prst="rect">
            <a:avLst/>
          </a:prstGeom>
          <a:noFill/>
        </p:spPr>
        <p:txBody>
          <a:bodyPr wrap="none" rtlCol="0">
            <a:spAutoFit/>
          </a:bodyPr>
          <a:lstStyle/>
          <a:p>
            <a:r>
              <a:rPr lang="en-US" sz="1200" dirty="0" smtClean="0"/>
              <a:t>402</a:t>
            </a:r>
            <a:endParaRPr lang="en-US" sz="1200" dirty="0"/>
          </a:p>
        </p:txBody>
      </p:sp>
      <p:sp>
        <p:nvSpPr>
          <p:cNvPr id="11" name="TextBox 10"/>
          <p:cNvSpPr txBox="1"/>
          <p:nvPr/>
        </p:nvSpPr>
        <p:spPr>
          <a:xfrm>
            <a:off x="1646241" y="3397620"/>
            <a:ext cx="418654" cy="276999"/>
          </a:xfrm>
          <a:prstGeom prst="rect">
            <a:avLst/>
          </a:prstGeom>
          <a:noFill/>
        </p:spPr>
        <p:txBody>
          <a:bodyPr wrap="none" rtlCol="0">
            <a:spAutoFit/>
          </a:bodyPr>
          <a:lstStyle/>
          <a:p>
            <a:r>
              <a:rPr lang="en-US" sz="1200" dirty="0" smtClean="0"/>
              <a:t>447</a:t>
            </a:r>
            <a:endParaRPr lang="en-US" sz="1200" dirty="0"/>
          </a:p>
        </p:txBody>
      </p:sp>
      <p:sp>
        <p:nvSpPr>
          <p:cNvPr id="12" name="TextBox 11"/>
          <p:cNvSpPr txBox="1"/>
          <p:nvPr/>
        </p:nvSpPr>
        <p:spPr>
          <a:xfrm>
            <a:off x="2314451" y="3406320"/>
            <a:ext cx="418654" cy="276999"/>
          </a:xfrm>
          <a:prstGeom prst="rect">
            <a:avLst/>
          </a:prstGeom>
          <a:noFill/>
        </p:spPr>
        <p:txBody>
          <a:bodyPr wrap="none" rtlCol="0">
            <a:spAutoFit/>
          </a:bodyPr>
          <a:lstStyle/>
          <a:p>
            <a:r>
              <a:rPr lang="en-US" sz="1200" dirty="0" smtClean="0"/>
              <a:t>471</a:t>
            </a:r>
            <a:endParaRPr lang="en-US" sz="1200" dirty="0"/>
          </a:p>
        </p:txBody>
      </p:sp>
      <p:sp>
        <p:nvSpPr>
          <p:cNvPr id="13" name="TextBox 12"/>
          <p:cNvSpPr txBox="1"/>
          <p:nvPr/>
        </p:nvSpPr>
        <p:spPr>
          <a:xfrm>
            <a:off x="2840510" y="3409126"/>
            <a:ext cx="418654" cy="276999"/>
          </a:xfrm>
          <a:prstGeom prst="rect">
            <a:avLst/>
          </a:prstGeom>
          <a:noFill/>
        </p:spPr>
        <p:txBody>
          <a:bodyPr wrap="none" rtlCol="0">
            <a:spAutoFit/>
          </a:bodyPr>
          <a:lstStyle/>
          <a:p>
            <a:r>
              <a:rPr lang="en-US" sz="1200" dirty="0" smtClean="0"/>
              <a:t>492</a:t>
            </a:r>
            <a:endParaRPr lang="en-US" sz="1200" dirty="0"/>
          </a:p>
        </p:txBody>
      </p:sp>
      <p:sp>
        <p:nvSpPr>
          <p:cNvPr id="14" name="TextBox 13"/>
          <p:cNvSpPr txBox="1"/>
          <p:nvPr/>
        </p:nvSpPr>
        <p:spPr>
          <a:xfrm>
            <a:off x="3132082" y="3536120"/>
            <a:ext cx="418654" cy="276999"/>
          </a:xfrm>
          <a:prstGeom prst="rect">
            <a:avLst/>
          </a:prstGeom>
          <a:noFill/>
        </p:spPr>
        <p:txBody>
          <a:bodyPr wrap="none" rtlCol="0">
            <a:spAutoFit/>
          </a:bodyPr>
          <a:lstStyle/>
          <a:p>
            <a:r>
              <a:rPr lang="en-US" sz="1200" dirty="0" smtClean="0"/>
              <a:t>501</a:t>
            </a:r>
            <a:endParaRPr lang="en-US" sz="1200" dirty="0"/>
          </a:p>
        </p:txBody>
      </p:sp>
      <p:sp>
        <p:nvSpPr>
          <p:cNvPr id="15" name="TextBox 14"/>
          <p:cNvSpPr txBox="1"/>
          <p:nvPr/>
        </p:nvSpPr>
        <p:spPr>
          <a:xfrm>
            <a:off x="5435095" y="3397621"/>
            <a:ext cx="418654" cy="276999"/>
          </a:xfrm>
          <a:prstGeom prst="rect">
            <a:avLst/>
          </a:prstGeom>
          <a:noFill/>
        </p:spPr>
        <p:txBody>
          <a:bodyPr wrap="none" rtlCol="0">
            <a:spAutoFit/>
          </a:bodyPr>
          <a:lstStyle/>
          <a:p>
            <a:r>
              <a:rPr lang="en-US" sz="1200" dirty="0" smtClean="0"/>
              <a:t>587</a:t>
            </a:r>
            <a:endParaRPr lang="en-US" sz="1200" dirty="0"/>
          </a:p>
        </p:txBody>
      </p:sp>
      <p:sp>
        <p:nvSpPr>
          <p:cNvPr id="16" name="TextBox 15"/>
          <p:cNvSpPr txBox="1"/>
          <p:nvPr/>
        </p:nvSpPr>
        <p:spPr>
          <a:xfrm>
            <a:off x="7612026" y="3397621"/>
            <a:ext cx="418654" cy="276999"/>
          </a:xfrm>
          <a:prstGeom prst="rect">
            <a:avLst/>
          </a:prstGeom>
          <a:noFill/>
        </p:spPr>
        <p:txBody>
          <a:bodyPr wrap="none" rtlCol="0">
            <a:spAutoFit/>
          </a:bodyPr>
          <a:lstStyle/>
          <a:p>
            <a:r>
              <a:rPr lang="en-US" sz="1200" dirty="0" smtClean="0"/>
              <a:t>667</a:t>
            </a:r>
            <a:endParaRPr lang="en-US" sz="1200" dirty="0"/>
          </a:p>
        </p:txBody>
      </p:sp>
      <p:cxnSp>
        <p:nvCxnSpPr>
          <p:cNvPr id="18" name="Straight Arrow Connector 17"/>
          <p:cNvCxnSpPr/>
          <p:nvPr/>
        </p:nvCxnSpPr>
        <p:spPr>
          <a:xfrm flipH="1" flipV="1">
            <a:off x="3331427" y="3454179"/>
            <a:ext cx="18690" cy="179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332104064"/>
              </p:ext>
            </p:extLst>
          </p:nvPr>
        </p:nvGraphicFramePr>
        <p:xfrm>
          <a:off x="360950" y="4028041"/>
          <a:ext cx="3407890" cy="2217773"/>
        </p:xfrm>
        <a:graphic>
          <a:graphicData uri="http://schemas.openxmlformats.org/drawingml/2006/table">
            <a:tbl>
              <a:tblPr firstRow="1" bandRow="1">
                <a:tableStyleId>{5C22544A-7EE6-4342-B048-85BDC9FD1C3A}</a:tableStyleId>
              </a:tblPr>
              <a:tblGrid>
                <a:gridCol w="1703945"/>
                <a:gridCol w="1703945"/>
              </a:tblGrid>
              <a:tr h="292799">
                <a:tc>
                  <a:txBody>
                    <a:bodyPr/>
                    <a:lstStyle/>
                    <a:p>
                      <a:r>
                        <a:rPr lang="en-US" sz="1200" dirty="0" smtClean="0">
                          <a:solidFill>
                            <a:srgbClr val="000000"/>
                          </a:solidFill>
                        </a:rPr>
                        <a:t>Wavelength</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Intensity</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8365">
                <a:tc>
                  <a:txBody>
                    <a:bodyPr/>
                    <a:lstStyle/>
                    <a:p>
                      <a:r>
                        <a:rPr lang="en-US" sz="1200" dirty="0" smtClean="0">
                          <a:solidFill>
                            <a:srgbClr val="000000"/>
                          </a:solidFill>
                        </a:rPr>
                        <a:t>402</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0.03</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08774">
                <a:tc>
                  <a:txBody>
                    <a:bodyPr/>
                    <a:lstStyle/>
                    <a:p>
                      <a:r>
                        <a:rPr lang="en-US" sz="1200" dirty="0" smtClean="0">
                          <a:solidFill>
                            <a:srgbClr val="000000"/>
                          </a:solidFill>
                        </a:rPr>
                        <a:t>447</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0.26</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12819">
                <a:tc>
                  <a:txBody>
                    <a:bodyPr/>
                    <a:lstStyle/>
                    <a:p>
                      <a:r>
                        <a:rPr lang="en-US" sz="1200" dirty="0" smtClean="0">
                          <a:solidFill>
                            <a:srgbClr val="000000"/>
                          </a:solidFill>
                        </a:rPr>
                        <a:t>471</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0.06</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90767">
                <a:tc>
                  <a:txBody>
                    <a:bodyPr/>
                    <a:lstStyle/>
                    <a:p>
                      <a:r>
                        <a:rPr lang="en-US" sz="1200" dirty="0" smtClean="0">
                          <a:solidFill>
                            <a:srgbClr val="000000"/>
                          </a:solidFill>
                        </a:rPr>
                        <a:t>492</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0.07</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8306">
                <a:tc>
                  <a:txBody>
                    <a:bodyPr/>
                    <a:lstStyle/>
                    <a:p>
                      <a:r>
                        <a:rPr lang="en-US" sz="1200" dirty="0" smtClean="0">
                          <a:solidFill>
                            <a:srgbClr val="000000"/>
                          </a:solidFill>
                        </a:rPr>
                        <a:t>501</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0.35</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81459">
                <a:tc>
                  <a:txBody>
                    <a:bodyPr/>
                    <a:lstStyle/>
                    <a:p>
                      <a:r>
                        <a:rPr lang="en-US" sz="1200" dirty="0" smtClean="0">
                          <a:solidFill>
                            <a:srgbClr val="000000"/>
                          </a:solidFill>
                        </a:rPr>
                        <a:t>587</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1.00</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5009">
                <a:tc>
                  <a:txBody>
                    <a:bodyPr/>
                    <a:lstStyle/>
                    <a:p>
                      <a:r>
                        <a:rPr lang="en-US" sz="1200" dirty="0" smtClean="0">
                          <a:solidFill>
                            <a:srgbClr val="000000"/>
                          </a:solidFill>
                        </a:rPr>
                        <a:t>667</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0.32</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24" name="Picture 23"/>
          <p:cNvPicPr>
            <a:picLocks noChangeAspect="1"/>
          </p:cNvPicPr>
          <p:nvPr/>
        </p:nvPicPr>
        <p:blipFill rotWithShape="1">
          <a:blip r:embed="rId4">
            <a:clrChange>
              <a:clrFrom>
                <a:srgbClr val="FFFFFF"/>
              </a:clrFrom>
              <a:clrTo>
                <a:srgbClr val="FFFFFF">
                  <a:alpha val="0"/>
                </a:srgbClr>
              </a:clrTo>
            </a:clrChange>
          </a:blip>
          <a:srcRect l="19852" t="42706" r="59442" b="41692"/>
          <a:stretch/>
        </p:blipFill>
        <p:spPr>
          <a:xfrm>
            <a:off x="5435095" y="3333992"/>
            <a:ext cx="3019280" cy="3044881"/>
          </a:xfrm>
          <a:prstGeom prst="rect">
            <a:avLst/>
          </a:prstGeom>
        </p:spPr>
      </p:pic>
      <p:sp>
        <p:nvSpPr>
          <p:cNvPr id="25" name="Rectangle 24"/>
          <p:cNvSpPr/>
          <p:nvPr/>
        </p:nvSpPr>
        <p:spPr>
          <a:xfrm>
            <a:off x="5319725" y="6140415"/>
            <a:ext cx="3345909" cy="584776"/>
          </a:xfrm>
          <a:prstGeom prst="rect">
            <a:avLst/>
          </a:prstGeom>
        </p:spPr>
        <p:txBody>
          <a:bodyPr wrap="square">
            <a:spAutoFit/>
          </a:bodyPr>
          <a:lstStyle/>
          <a:p>
            <a:r>
              <a:rPr lang="en-US" sz="1600" dirty="0" smtClean="0"/>
              <a:t>The graph of the spectrum should be a simplified version of this.</a:t>
            </a:r>
            <a:endParaRPr lang="en-US" sz="1600" dirty="0"/>
          </a:p>
        </p:txBody>
      </p:sp>
    </p:spTree>
    <p:extLst>
      <p:ext uri="{BB962C8B-B14F-4D97-AF65-F5344CB8AC3E}">
        <p14:creationId xmlns:p14="http://schemas.microsoft.com/office/powerpoint/2010/main" val="259044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8672"/>
          </a:xfrm>
        </p:spPr>
        <p:txBody>
          <a:bodyPr>
            <a:normAutofit fontScale="90000"/>
          </a:bodyPr>
          <a:lstStyle/>
          <a:p>
            <a:r>
              <a:rPr lang="en-US" sz="2800" dirty="0" smtClean="0"/>
              <a:t>Mercury</a:t>
            </a:r>
            <a:endParaRPr lang="en-US" sz="2800" dirty="0"/>
          </a:p>
        </p:txBody>
      </p:sp>
      <p:sp>
        <p:nvSpPr>
          <p:cNvPr id="4" name="TextBox 3"/>
          <p:cNvSpPr txBox="1"/>
          <p:nvPr/>
        </p:nvSpPr>
        <p:spPr>
          <a:xfrm>
            <a:off x="2059141" y="1074665"/>
            <a:ext cx="3353302" cy="338554"/>
          </a:xfrm>
          <a:prstGeom prst="rect">
            <a:avLst/>
          </a:prstGeom>
          <a:noFill/>
        </p:spPr>
        <p:txBody>
          <a:bodyPr wrap="none" rtlCol="0">
            <a:spAutoFit/>
          </a:bodyPr>
          <a:lstStyle/>
          <a:p>
            <a:r>
              <a:rPr lang="en-US" sz="1600" dirty="0" smtClean="0"/>
              <a:t>The tube should be close to this color.</a:t>
            </a:r>
            <a:endParaRPr lang="en-US" sz="1600" dirty="0"/>
          </a:p>
        </p:txBody>
      </p:sp>
      <p:pic>
        <p:nvPicPr>
          <p:cNvPr id="5" name="Picture 4"/>
          <p:cNvPicPr>
            <a:picLocks noChangeAspect="1"/>
          </p:cNvPicPr>
          <p:nvPr/>
        </p:nvPicPr>
        <p:blipFill>
          <a:blip r:embed="rId2"/>
          <a:stretch>
            <a:fillRect/>
          </a:stretch>
        </p:blipFill>
        <p:spPr>
          <a:xfrm>
            <a:off x="5290692" y="630462"/>
            <a:ext cx="3651076" cy="1217026"/>
          </a:xfrm>
          <a:prstGeom prst="rect">
            <a:avLst/>
          </a:prstGeom>
        </p:spPr>
      </p:pic>
      <p:pic>
        <p:nvPicPr>
          <p:cNvPr id="6" name="Picture 5"/>
          <p:cNvPicPr>
            <a:picLocks noChangeAspect="1"/>
          </p:cNvPicPr>
          <p:nvPr/>
        </p:nvPicPr>
        <p:blipFill>
          <a:blip r:embed="rId3"/>
          <a:stretch>
            <a:fillRect/>
          </a:stretch>
        </p:blipFill>
        <p:spPr>
          <a:xfrm>
            <a:off x="649105" y="2399085"/>
            <a:ext cx="7614201" cy="995781"/>
          </a:xfrm>
          <a:prstGeom prst="rect">
            <a:avLst/>
          </a:prstGeom>
        </p:spPr>
      </p:pic>
      <p:sp>
        <p:nvSpPr>
          <p:cNvPr id="7" name="Rectangle 6"/>
          <p:cNvSpPr/>
          <p:nvPr/>
        </p:nvSpPr>
        <p:spPr>
          <a:xfrm>
            <a:off x="208757" y="1813646"/>
            <a:ext cx="8819991" cy="646331"/>
          </a:xfrm>
          <a:prstGeom prst="rect">
            <a:avLst/>
          </a:prstGeom>
        </p:spPr>
        <p:txBody>
          <a:bodyPr wrap="square">
            <a:spAutoFit/>
          </a:bodyPr>
          <a:lstStyle/>
          <a:p>
            <a:r>
              <a:rPr lang="en-US" dirty="0" smtClean="0"/>
              <a:t>The spectrum on each screen should look like this. The numbers below show exactly where the lines should go. Ignore any lines that don’t have a number below them.</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73549831"/>
              </p:ext>
            </p:extLst>
          </p:nvPr>
        </p:nvGraphicFramePr>
        <p:xfrm>
          <a:off x="360950" y="4028041"/>
          <a:ext cx="3407890" cy="1942764"/>
        </p:xfrm>
        <a:graphic>
          <a:graphicData uri="http://schemas.openxmlformats.org/drawingml/2006/table">
            <a:tbl>
              <a:tblPr firstRow="1" bandRow="1">
                <a:tableStyleId>{5C22544A-7EE6-4342-B048-85BDC9FD1C3A}</a:tableStyleId>
              </a:tblPr>
              <a:tblGrid>
                <a:gridCol w="1703945"/>
                <a:gridCol w="1703945"/>
              </a:tblGrid>
              <a:tr h="292799">
                <a:tc>
                  <a:txBody>
                    <a:bodyPr/>
                    <a:lstStyle/>
                    <a:p>
                      <a:r>
                        <a:rPr lang="en-US" sz="1200" dirty="0" smtClean="0">
                          <a:solidFill>
                            <a:srgbClr val="000000"/>
                          </a:solidFill>
                        </a:rPr>
                        <a:t>Wavelength</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Intensity</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8365">
                <a:tc>
                  <a:txBody>
                    <a:bodyPr/>
                    <a:lstStyle/>
                    <a:p>
                      <a:r>
                        <a:rPr lang="en-US" sz="1200" dirty="0" smtClean="0">
                          <a:solidFill>
                            <a:srgbClr val="000000"/>
                          </a:solidFill>
                        </a:rPr>
                        <a:t>404</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0.92</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08774">
                <a:tc>
                  <a:txBody>
                    <a:bodyPr/>
                    <a:lstStyle/>
                    <a:p>
                      <a:r>
                        <a:rPr lang="en-US" sz="1200" dirty="0" smtClean="0">
                          <a:solidFill>
                            <a:srgbClr val="000000"/>
                          </a:solidFill>
                        </a:rPr>
                        <a:t>435</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0.97</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12819">
                <a:tc>
                  <a:txBody>
                    <a:bodyPr/>
                    <a:lstStyle/>
                    <a:p>
                      <a:r>
                        <a:rPr lang="en-US" sz="1200" dirty="0" smtClean="0">
                          <a:solidFill>
                            <a:srgbClr val="000000"/>
                          </a:solidFill>
                        </a:rPr>
                        <a:t>502</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0.08</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90767">
                <a:tc>
                  <a:txBody>
                    <a:bodyPr/>
                    <a:lstStyle/>
                    <a:p>
                      <a:r>
                        <a:rPr lang="en-US" sz="1200" dirty="0" smtClean="0">
                          <a:solidFill>
                            <a:srgbClr val="000000"/>
                          </a:solidFill>
                        </a:rPr>
                        <a:t>546</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0.82</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8306">
                <a:tc>
                  <a:txBody>
                    <a:bodyPr/>
                    <a:lstStyle/>
                    <a:p>
                      <a:r>
                        <a:rPr lang="en-US" sz="1200" dirty="0" smtClean="0">
                          <a:solidFill>
                            <a:srgbClr val="000000"/>
                          </a:solidFill>
                        </a:rPr>
                        <a:t>577</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0.50</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81459">
                <a:tc>
                  <a:txBody>
                    <a:bodyPr/>
                    <a:lstStyle/>
                    <a:p>
                      <a:r>
                        <a:rPr lang="en-US" sz="1200" dirty="0" smtClean="0">
                          <a:solidFill>
                            <a:srgbClr val="000000"/>
                          </a:solidFill>
                        </a:rPr>
                        <a:t>579</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0.50</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9" name="TextBox 8"/>
          <p:cNvSpPr txBox="1"/>
          <p:nvPr/>
        </p:nvSpPr>
        <p:spPr>
          <a:xfrm>
            <a:off x="437854" y="3413652"/>
            <a:ext cx="418654" cy="276999"/>
          </a:xfrm>
          <a:prstGeom prst="rect">
            <a:avLst/>
          </a:prstGeom>
          <a:noFill/>
        </p:spPr>
        <p:txBody>
          <a:bodyPr wrap="none" rtlCol="0">
            <a:spAutoFit/>
          </a:bodyPr>
          <a:lstStyle/>
          <a:p>
            <a:r>
              <a:rPr lang="en-US" sz="1200" dirty="0" smtClean="0"/>
              <a:t>404</a:t>
            </a:r>
            <a:endParaRPr lang="en-US" sz="1200" dirty="0"/>
          </a:p>
        </p:txBody>
      </p:sp>
      <p:cxnSp>
        <p:nvCxnSpPr>
          <p:cNvPr id="11" name="Straight Arrow Connector 10"/>
          <p:cNvCxnSpPr/>
          <p:nvPr/>
        </p:nvCxnSpPr>
        <p:spPr>
          <a:xfrm flipV="1">
            <a:off x="643668" y="3378856"/>
            <a:ext cx="156568" cy="128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38300" y="3309263"/>
            <a:ext cx="418654" cy="276999"/>
          </a:xfrm>
          <a:prstGeom prst="rect">
            <a:avLst/>
          </a:prstGeom>
          <a:noFill/>
        </p:spPr>
        <p:txBody>
          <a:bodyPr wrap="none" rtlCol="0">
            <a:spAutoFit/>
          </a:bodyPr>
          <a:lstStyle/>
          <a:p>
            <a:r>
              <a:rPr lang="en-US" sz="1200" dirty="0" smtClean="0"/>
              <a:t>435</a:t>
            </a:r>
            <a:endParaRPr lang="en-US" sz="1200" dirty="0"/>
          </a:p>
        </p:txBody>
      </p:sp>
      <p:sp>
        <p:nvSpPr>
          <p:cNvPr id="13" name="TextBox 12"/>
          <p:cNvSpPr txBox="1"/>
          <p:nvPr/>
        </p:nvSpPr>
        <p:spPr>
          <a:xfrm>
            <a:off x="2804130" y="3311895"/>
            <a:ext cx="418654" cy="276999"/>
          </a:xfrm>
          <a:prstGeom prst="rect">
            <a:avLst/>
          </a:prstGeom>
          <a:noFill/>
        </p:spPr>
        <p:txBody>
          <a:bodyPr wrap="none" rtlCol="0">
            <a:spAutoFit/>
          </a:bodyPr>
          <a:lstStyle/>
          <a:p>
            <a:r>
              <a:rPr lang="en-US" sz="1200" dirty="0" smtClean="0"/>
              <a:t>502</a:t>
            </a:r>
            <a:endParaRPr lang="en-US" sz="1200" dirty="0"/>
          </a:p>
        </p:txBody>
      </p:sp>
      <p:sp>
        <p:nvSpPr>
          <p:cNvPr id="14" name="TextBox 13"/>
          <p:cNvSpPr txBox="1"/>
          <p:nvPr/>
        </p:nvSpPr>
        <p:spPr>
          <a:xfrm>
            <a:off x="4191678" y="3309264"/>
            <a:ext cx="418654" cy="276999"/>
          </a:xfrm>
          <a:prstGeom prst="rect">
            <a:avLst/>
          </a:prstGeom>
          <a:noFill/>
        </p:spPr>
        <p:txBody>
          <a:bodyPr wrap="none" rtlCol="0">
            <a:spAutoFit/>
          </a:bodyPr>
          <a:lstStyle/>
          <a:p>
            <a:r>
              <a:rPr lang="en-US" sz="1200" dirty="0" smtClean="0"/>
              <a:t>546</a:t>
            </a:r>
            <a:endParaRPr lang="en-US" sz="1200" dirty="0"/>
          </a:p>
        </p:txBody>
      </p:sp>
      <p:sp>
        <p:nvSpPr>
          <p:cNvPr id="15" name="TextBox 14"/>
          <p:cNvSpPr txBox="1"/>
          <p:nvPr/>
        </p:nvSpPr>
        <p:spPr>
          <a:xfrm>
            <a:off x="4801588" y="3423297"/>
            <a:ext cx="418654" cy="276999"/>
          </a:xfrm>
          <a:prstGeom prst="rect">
            <a:avLst/>
          </a:prstGeom>
          <a:noFill/>
        </p:spPr>
        <p:txBody>
          <a:bodyPr wrap="none" rtlCol="0">
            <a:spAutoFit/>
          </a:bodyPr>
          <a:lstStyle/>
          <a:p>
            <a:r>
              <a:rPr lang="en-US" sz="1200" dirty="0" smtClean="0"/>
              <a:t>577</a:t>
            </a:r>
            <a:endParaRPr lang="en-US" sz="1200" dirty="0"/>
          </a:p>
        </p:txBody>
      </p:sp>
      <p:sp>
        <p:nvSpPr>
          <p:cNvPr id="16" name="TextBox 15"/>
          <p:cNvSpPr txBox="1"/>
          <p:nvPr/>
        </p:nvSpPr>
        <p:spPr>
          <a:xfrm>
            <a:off x="5386349" y="3427810"/>
            <a:ext cx="418654" cy="276999"/>
          </a:xfrm>
          <a:prstGeom prst="rect">
            <a:avLst/>
          </a:prstGeom>
          <a:noFill/>
        </p:spPr>
        <p:txBody>
          <a:bodyPr wrap="none" rtlCol="0">
            <a:spAutoFit/>
          </a:bodyPr>
          <a:lstStyle/>
          <a:p>
            <a:r>
              <a:rPr lang="en-US" sz="1200" dirty="0" smtClean="0"/>
              <a:t>579</a:t>
            </a:r>
            <a:endParaRPr lang="en-US" sz="1200" dirty="0"/>
          </a:p>
        </p:txBody>
      </p:sp>
      <p:cxnSp>
        <p:nvCxnSpPr>
          <p:cNvPr id="20" name="Straight Arrow Connector 19"/>
          <p:cNvCxnSpPr/>
          <p:nvPr/>
        </p:nvCxnSpPr>
        <p:spPr>
          <a:xfrm flipV="1">
            <a:off x="5062362" y="3378693"/>
            <a:ext cx="140484" cy="128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5272701" y="3378857"/>
            <a:ext cx="209326" cy="12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rotWithShape="1">
          <a:blip r:embed="rId4"/>
          <a:srcRect l="35749" r="27143"/>
          <a:stretch/>
        </p:blipFill>
        <p:spPr>
          <a:xfrm>
            <a:off x="6128971" y="3601085"/>
            <a:ext cx="1485242" cy="2736756"/>
          </a:xfrm>
          <a:prstGeom prst="rect">
            <a:avLst/>
          </a:prstGeom>
        </p:spPr>
      </p:pic>
      <p:sp>
        <p:nvSpPr>
          <p:cNvPr id="32" name="Rectangle 31"/>
          <p:cNvSpPr/>
          <p:nvPr/>
        </p:nvSpPr>
        <p:spPr>
          <a:xfrm>
            <a:off x="5140644" y="6184940"/>
            <a:ext cx="2986701" cy="584776"/>
          </a:xfrm>
          <a:prstGeom prst="rect">
            <a:avLst/>
          </a:prstGeom>
        </p:spPr>
        <p:txBody>
          <a:bodyPr wrap="square">
            <a:spAutoFit/>
          </a:bodyPr>
          <a:lstStyle/>
          <a:p>
            <a:r>
              <a:rPr lang="en-US" sz="1600" dirty="0" smtClean="0"/>
              <a:t>The graph of the spectrum should be a simplified version of this.</a:t>
            </a:r>
            <a:endParaRPr lang="en-US" sz="1600" dirty="0"/>
          </a:p>
        </p:txBody>
      </p:sp>
    </p:spTree>
    <p:extLst>
      <p:ext uri="{BB962C8B-B14F-4D97-AF65-F5344CB8AC3E}">
        <p14:creationId xmlns:p14="http://schemas.microsoft.com/office/powerpoint/2010/main" val="189306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7780"/>
          </a:xfrm>
        </p:spPr>
        <p:txBody>
          <a:bodyPr>
            <a:normAutofit fontScale="90000"/>
          </a:bodyPr>
          <a:lstStyle/>
          <a:p>
            <a:r>
              <a:rPr lang="en-US" sz="2800" dirty="0" smtClean="0"/>
              <a:t>Sodium</a:t>
            </a:r>
            <a:endParaRPr lang="en-US" sz="2800" dirty="0"/>
          </a:p>
        </p:txBody>
      </p:sp>
      <p:sp>
        <p:nvSpPr>
          <p:cNvPr id="4" name="TextBox 3"/>
          <p:cNvSpPr txBox="1"/>
          <p:nvPr/>
        </p:nvSpPr>
        <p:spPr>
          <a:xfrm>
            <a:off x="2489705" y="939482"/>
            <a:ext cx="3353302" cy="338554"/>
          </a:xfrm>
          <a:prstGeom prst="rect">
            <a:avLst/>
          </a:prstGeom>
          <a:noFill/>
        </p:spPr>
        <p:txBody>
          <a:bodyPr wrap="none" rtlCol="0">
            <a:spAutoFit/>
          </a:bodyPr>
          <a:lstStyle/>
          <a:p>
            <a:r>
              <a:rPr lang="en-US" sz="1600" dirty="0" smtClean="0"/>
              <a:t>The tube should be close to this color.</a:t>
            </a:r>
            <a:endParaRPr lang="en-US" sz="1600" dirty="0"/>
          </a:p>
        </p:txBody>
      </p:sp>
      <p:pic>
        <p:nvPicPr>
          <p:cNvPr id="6" name="Picture 5"/>
          <p:cNvPicPr>
            <a:picLocks noChangeAspect="1"/>
          </p:cNvPicPr>
          <p:nvPr/>
        </p:nvPicPr>
        <p:blipFill rotWithShape="1">
          <a:blip r:embed="rId2"/>
          <a:srcRect l="31710" t="19197" r="32793" b="21668"/>
          <a:stretch/>
        </p:blipFill>
        <p:spPr>
          <a:xfrm rot="16200000">
            <a:off x="6293299" y="-175654"/>
            <a:ext cx="1352433" cy="2253017"/>
          </a:xfrm>
          <a:prstGeom prst="rect">
            <a:avLst/>
          </a:prstGeom>
        </p:spPr>
      </p:pic>
      <p:pic>
        <p:nvPicPr>
          <p:cNvPr id="7" name="Picture 6"/>
          <p:cNvPicPr>
            <a:picLocks noChangeAspect="1"/>
          </p:cNvPicPr>
          <p:nvPr/>
        </p:nvPicPr>
        <p:blipFill>
          <a:blip r:embed="rId3"/>
          <a:stretch>
            <a:fillRect/>
          </a:stretch>
        </p:blipFill>
        <p:spPr>
          <a:xfrm>
            <a:off x="800237" y="2200255"/>
            <a:ext cx="7758809" cy="1014693"/>
          </a:xfrm>
          <a:prstGeom prst="rect">
            <a:avLst/>
          </a:prstGeom>
        </p:spPr>
      </p:pic>
      <p:sp>
        <p:nvSpPr>
          <p:cNvPr id="8" name="Rectangle 7"/>
          <p:cNvSpPr/>
          <p:nvPr/>
        </p:nvSpPr>
        <p:spPr>
          <a:xfrm>
            <a:off x="546357" y="1618372"/>
            <a:ext cx="8047481" cy="646331"/>
          </a:xfrm>
          <a:prstGeom prst="rect">
            <a:avLst/>
          </a:prstGeom>
        </p:spPr>
        <p:txBody>
          <a:bodyPr wrap="square">
            <a:spAutoFit/>
          </a:bodyPr>
          <a:lstStyle/>
          <a:p>
            <a:r>
              <a:rPr lang="en-US" dirty="0" smtClean="0"/>
              <a:t>The spectrum on each screen should look like this. The numbers below show exactly where the lines should go. Ignore any lines that don’t have a number below them.</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865145679"/>
              </p:ext>
            </p:extLst>
          </p:nvPr>
        </p:nvGraphicFramePr>
        <p:xfrm>
          <a:off x="360950" y="4028041"/>
          <a:ext cx="3407890" cy="1394124"/>
        </p:xfrm>
        <a:graphic>
          <a:graphicData uri="http://schemas.openxmlformats.org/drawingml/2006/table">
            <a:tbl>
              <a:tblPr firstRow="1" bandRow="1">
                <a:tableStyleId>{5C22544A-7EE6-4342-B048-85BDC9FD1C3A}</a:tableStyleId>
              </a:tblPr>
              <a:tblGrid>
                <a:gridCol w="1703945"/>
                <a:gridCol w="1703945"/>
              </a:tblGrid>
              <a:tr h="292799">
                <a:tc>
                  <a:txBody>
                    <a:bodyPr/>
                    <a:lstStyle/>
                    <a:p>
                      <a:r>
                        <a:rPr lang="en-US" sz="1200" dirty="0" smtClean="0">
                          <a:solidFill>
                            <a:srgbClr val="000000"/>
                          </a:solidFill>
                        </a:rPr>
                        <a:t>Wavelength</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Intensity</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8365">
                <a:tc>
                  <a:txBody>
                    <a:bodyPr/>
                    <a:lstStyle/>
                    <a:p>
                      <a:r>
                        <a:rPr lang="en-US" sz="1200" dirty="0" smtClean="0">
                          <a:solidFill>
                            <a:srgbClr val="000000"/>
                          </a:solidFill>
                        </a:rPr>
                        <a:t>466</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0.14</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08774">
                <a:tc>
                  <a:txBody>
                    <a:bodyPr/>
                    <a:lstStyle/>
                    <a:p>
                      <a:r>
                        <a:rPr lang="en-US" sz="1200" dirty="0" smtClean="0">
                          <a:solidFill>
                            <a:srgbClr val="000000"/>
                          </a:solidFill>
                        </a:rPr>
                        <a:t>498</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0.75</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90767">
                <a:tc>
                  <a:txBody>
                    <a:bodyPr/>
                    <a:lstStyle/>
                    <a:p>
                      <a:r>
                        <a:rPr lang="en-US" sz="1200" dirty="0" smtClean="0">
                          <a:solidFill>
                            <a:srgbClr val="000000"/>
                          </a:solidFill>
                        </a:rPr>
                        <a:t>568</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0.94</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90767">
                <a:tc>
                  <a:txBody>
                    <a:bodyPr/>
                    <a:lstStyle/>
                    <a:p>
                      <a:r>
                        <a:rPr lang="en-US" sz="1200" dirty="0" smtClean="0">
                          <a:solidFill>
                            <a:srgbClr val="000000"/>
                          </a:solidFill>
                        </a:rPr>
                        <a:t>588</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solidFill>
                            <a:srgbClr val="000000"/>
                          </a:solidFill>
                        </a:rPr>
                        <a:t>1.00</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5540937" y="3132161"/>
            <a:ext cx="418654" cy="276999"/>
          </a:xfrm>
          <a:prstGeom prst="rect">
            <a:avLst/>
          </a:prstGeom>
          <a:noFill/>
        </p:spPr>
        <p:txBody>
          <a:bodyPr wrap="none" rtlCol="0">
            <a:spAutoFit/>
          </a:bodyPr>
          <a:lstStyle/>
          <a:p>
            <a:r>
              <a:rPr lang="en-US" sz="1200" dirty="0" smtClean="0"/>
              <a:t>588</a:t>
            </a:r>
            <a:endParaRPr lang="en-US" sz="1200" dirty="0"/>
          </a:p>
        </p:txBody>
      </p:sp>
      <p:sp>
        <p:nvSpPr>
          <p:cNvPr id="19" name="TextBox 18"/>
          <p:cNvSpPr txBox="1"/>
          <p:nvPr/>
        </p:nvSpPr>
        <p:spPr>
          <a:xfrm>
            <a:off x="2273251" y="3278675"/>
            <a:ext cx="432907" cy="276999"/>
          </a:xfrm>
          <a:prstGeom prst="rect">
            <a:avLst/>
          </a:prstGeom>
          <a:noFill/>
        </p:spPr>
        <p:txBody>
          <a:bodyPr wrap="square" rtlCol="0">
            <a:spAutoFit/>
          </a:bodyPr>
          <a:lstStyle/>
          <a:p>
            <a:r>
              <a:rPr lang="en-US" sz="1200" dirty="0" smtClean="0"/>
              <a:t>498</a:t>
            </a:r>
            <a:endParaRPr lang="en-US" sz="1200" dirty="0"/>
          </a:p>
        </p:txBody>
      </p:sp>
      <p:cxnSp>
        <p:nvCxnSpPr>
          <p:cNvPr id="22" name="Straight Arrow Connector 21"/>
          <p:cNvCxnSpPr/>
          <p:nvPr/>
        </p:nvCxnSpPr>
        <p:spPr>
          <a:xfrm flipH="1" flipV="1">
            <a:off x="2113666" y="3214948"/>
            <a:ext cx="252248" cy="165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1718821" y="3183436"/>
            <a:ext cx="139172" cy="225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006177" y="3122052"/>
            <a:ext cx="418654" cy="276999"/>
          </a:xfrm>
          <a:prstGeom prst="rect">
            <a:avLst/>
          </a:prstGeom>
          <a:noFill/>
        </p:spPr>
        <p:txBody>
          <a:bodyPr wrap="none" rtlCol="0">
            <a:spAutoFit/>
          </a:bodyPr>
          <a:lstStyle/>
          <a:p>
            <a:r>
              <a:rPr lang="en-US" sz="1200" dirty="0" smtClean="0"/>
              <a:t>568</a:t>
            </a:r>
            <a:endParaRPr lang="en-US" sz="1200" dirty="0"/>
          </a:p>
        </p:txBody>
      </p:sp>
      <p:sp>
        <p:nvSpPr>
          <p:cNvPr id="26" name="TextBox 25"/>
          <p:cNvSpPr txBox="1"/>
          <p:nvPr/>
        </p:nvSpPr>
        <p:spPr>
          <a:xfrm>
            <a:off x="1439339" y="3313471"/>
            <a:ext cx="418654" cy="276999"/>
          </a:xfrm>
          <a:prstGeom prst="rect">
            <a:avLst/>
          </a:prstGeom>
          <a:noFill/>
        </p:spPr>
        <p:txBody>
          <a:bodyPr wrap="none" rtlCol="0">
            <a:spAutoFit/>
          </a:bodyPr>
          <a:lstStyle/>
          <a:p>
            <a:r>
              <a:rPr lang="en-US" sz="1200" dirty="0" smtClean="0"/>
              <a:t>466</a:t>
            </a:r>
            <a:endParaRPr lang="en-US" sz="1200" dirty="0"/>
          </a:p>
        </p:txBody>
      </p:sp>
      <p:pic>
        <p:nvPicPr>
          <p:cNvPr id="27" name="Picture 26"/>
          <p:cNvPicPr>
            <a:picLocks noChangeAspect="1"/>
          </p:cNvPicPr>
          <p:nvPr/>
        </p:nvPicPr>
        <p:blipFill rotWithShape="1">
          <a:blip r:embed="rId4">
            <a:clrChange>
              <a:clrFrom>
                <a:srgbClr val="FFFFFF"/>
              </a:clrFrom>
              <a:clrTo>
                <a:srgbClr val="FFFFFF">
                  <a:alpha val="0"/>
                </a:srgbClr>
              </a:clrTo>
            </a:clrChange>
          </a:blip>
          <a:srcRect l="48671" t="42074" r="29120" b="41478"/>
          <a:stretch/>
        </p:blipFill>
        <p:spPr>
          <a:xfrm>
            <a:off x="4662244" y="3191685"/>
            <a:ext cx="3620897" cy="3183600"/>
          </a:xfrm>
          <a:prstGeom prst="rect">
            <a:avLst/>
          </a:prstGeom>
        </p:spPr>
      </p:pic>
      <p:sp>
        <p:nvSpPr>
          <p:cNvPr id="28" name="Rectangle 27"/>
          <p:cNvSpPr/>
          <p:nvPr/>
        </p:nvSpPr>
        <p:spPr>
          <a:xfrm>
            <a:off x="5006177" y="6002571"/>
            <a:ext cx="3774218" cy="584776"/>
          </a:xfrm>
          <a:prstGeom prst="rect">
            <a:avLst/>
          </a:prstGeom>
        </p:spPr>
        <p:txBody>
          <a:bodyPr wrap="square">
            <a:spAutoFit/>
          </a:bodyPr>
          <a:lstStyle/>
          <a:p>
            <a:r>
              <a:rPr lang="en-US" sz="1600" dirty="0" smtClean="0"/>
              <a:t>The graph of the spectrum should be a simplified version of this. Ignore the circles.</a:t>
            </a:r>
            <a:endParaRPr lang="en-US" sz="1600" dirty="0"/>
          </a:p>
        </p:txBody>
      </p:sp>
    </p:spTree>
    <p:extLst>
      <p:ext uri="{BB962C8B-B14F-4D97-AF65-F5344CB8AC3E}">
        <p14:creationId xmlns:p14="http://schemas.microsoft.com/office/powerpoint/2010/main" val="157169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TotalTime>
  <Words>523</Words>
  <Application>Microsoft Macintosh PowerPoint</Application>
  <PresentationFormat>On-screen Show (4:3)</PresentationFormat>
  <Paragraphs>102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Emission Spectrum Animation</vt:lpstr>
      <vt:lpstr>PowerPoint Presentation</vt:lpstr>
      <vt:lpstr>For example: Neon</vt:lpstr>
      <vt:lpstr>Hydrogen</vt:lpstr>
      <vt:lpstr>Helium</vt:lpstr>
      <vt:lpstr>Mercury</vt:lpstr>
      <vt:lpstr>Sodium</vt:lpstr>
    </vt:vector>
  </TitlesOfParts>
  <Company>Sapling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Spectroscopy Animation</dc:title>
  <dc:creator>Hope Miller</dc:creator>
  <cp:lastModifiedBy>Hope Miller</cp:lastModifiedBy>
  <cp:revision>18</cp:revision>
  <dcterms:created xsi:type="dcterms:W3CDTF">2012-08-10T13:55:07Z</dcterms:created>
  <dcterms:modified xsi:type="dcterms:W3CDTF">2012-09-04T21:54:31Z</dcterms:modified>
</cp:coreProperties>
</file>