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diagrams/colors2.xml" ContentType="application/vnd.openxmlformats-officedocument.drawingml.diagramColors+xml"/>
  <Default Extension="bin" ContentType="application/vnd.openxmlformats-officedocument.presentationml.printerSettings"/>
  <Override PartName="/ppt/notesSlides/notesSlide30.xml" ContentType="application/vnd.openxmlformats-officedocument.presentationml.notesSlide+xml"/>
  <Override PartName="/ppt/notesSlides/notesSlide13.xml" ContentType="application/vnd.openxmlformats-officedocument.presentationml.notesSlide+xml"/>
  <Default Extension="wmf" ContentType="image/x-wmf"/>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3.xml" ContentType="application/vnd.openxmlformats-officedocument.presentationml.slide+xml"/>
  <Override PartName="/ppt/notesSlides/notesSlide34.xml" ContentType="application/vnd.openxmlformats-officedocument.presentationml.notes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theme/theme1.xml" ContentType="application/vnd.openxmlformats-officedocument.theme+xml"/>
  <Override PartName="/ppt/diagrams/drawing3.xml" ContentType="application/vnd.ms-office.drawingml.diagramDrawing+xml"/>
  <Override PartName="/ppt/slideLayouts/slideLayout10.xml" ContentType="application/vnd.openxmlformats-officedocument.presentationml.slideLayout+xml"/>
  <Override PartName="/ppt/diagrams/layout1.xml" ContentType="application/vnd.openxmlformats-officedocument.drawingml.diagramLayout+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quickStyle1.xml" ContentType="application/vnd.openxmlformats-officedocument.drawingml.diagramStyl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Default Extension="gif" ContentType="image/gif"/>
  <Override PartName="/ppt/notesSlides/notesSlide8.xml" ContentType="application/vnd.openxmlformats-officedocument.presentationml.notesSlide+xml"/>
  <Override PartName="/ppt/notesSlides/notesSlide26.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diagrams/colors3.xml" ContentType="application/vnd.openxmlformats-officedocument.drawingml.diagramColors+xml"/>
  <Override PartName="/ppt/slides/slide15.xml" ContentType="application/vnd.openxmlformats-officedocument.presentationml.slide+xml"/>
  <Override PartName="/ppt/notesSlides/notesSlide31.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notesSlides/notesSlide35.xml" ContentType="application/vnd.openxmlformats-officedocument.presentationml.notesSlide+xml"/>
  <Override PartName="/ppt/slides/slide24.xml" ContentType="application/vnd.openxmlformats-officedocument.presentationml.slide+xml"/>
  <Override PartName="/ppt/theme/theme2.xml" ContentType="application/vnd.openxmlformats-officedocument.theme+xml"/>
  <Override PartName="/ppt/charts/chart1.xml" ContentType="application/vnd.openxmlformats-officedocument.drawingml.chart+xml"/>
  <Override PartName="/ppt/handoutMasters/handoutMaster1.xml" ContentType="application/vnd.openxmlformats-officedocument.presentationml.handoutMaster+xml"/>
  <Override PartName="/ppt/diagrams/drawing4.xml" ContentType="application/vnd.ms-office.drawingml.diagramDrawing+xml"/>
  <Override PartName="/ppt/slideLayouts/slideLayout11.xml" ContentType="application/vnd.openxmlformats-officedocument.presentationml.slideLayout+xml"/>
  <Override PartName="/ppt/diagrams/layout2.xml" ContentType="application/vnd.openxmlformats-officedocument.drawingml.diagramLayout+xml"/>
  <Override PartName="/ppt/notesSlides/notesSlide18.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diagrams/data3.xml" ContentType="application/vnd.openxmlformats-officedocument.drawingml.diagramData+xml"/>
  <Override PartName="/ppt/diagrams/quickStyle2.xml" ContentType="application/vnd.openxmlformats-officedocument.drawingml.diagramStyl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31.xml" ContentType="application/vnd.openxmlformats-officedocument.presentationml.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diagrams/colors4.xml" ContentType="application/vnd.openxmlformats-officedocument.drawingml.diagramColors+xml"/>
  <Override PartName="/ppt/slides/slide1.xml" ContentType="application/vnd.openxmlformats-officedocument.presentationml.slide+xml"/>
  <Override PartName="/ppt/notesSlides/notesSlide32.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diagrams/drawing1.xml" ContentType="application/vnd.ms-office.drawingml.diagramDrawing+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theme/theme3.xml" ContentType="application/vnd.openxmlformats-officedocument.theme+xml"/>
  <Override PartName="/ppt/diagrams/layout3.xml" ContentType="application/vnd.openxmlformats-officedocument.drawingml.diagramLayout+xml"/>
  <Override PartName="/ppt/notesSlides/notesSlide19.xml" ContentType="application/vnd.openxmlformats-officedocument.presentationml.notesSlide+xml"/>
  <Override PartName="/ppt/notesSlides/notesSlide38.xml" ContentType="application/vnd.openxmlformats-officedocument.presentationml.notesSlide+xml"/>
  <Override PartName="/ppt/diagrams/data4.xml" ContentType="application/vnd.openxmlformats-officedocument.drawingml.diagramData+xml"/>
  <Override PartName="/ppt/diagrams/quickStyle3.xml" ContentType="application/vnd.openxmlformats-officedocument.drawingml.diagramStyl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diagrams/colors1.xml" ContentType="application/vnd.openxmlformats-officedocument.drawingml.diagramColors+xml"/>
  <Override PartName="/ppt/tableStyles.xml" ContentType="application/vnd.openxmlformats-officedocument.presentationml.tableStyles+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slides/slide29.xml" ContentType="application/vnd.openxmlformats-officedocument.presentationml.slide+xml"/>
  <Override PartName="/ppt/viewProps.xml" ContentType="application/vnd.openxmlformats-officedocument.presentationml.viewProps+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notesSlides/notesSlide33.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diagrams/drawing2.xml" ContentType="application/vnd.ms-office.drawingml.diagramDrawing+xml"/>
  <Override PartName="/ppt/notesSlides/notesSlide16.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notesSlides/notesSlide21.xml" ContentType="application/vnd.openxmlformats-officedocument.presentationml.notes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diagrams/layout4.xml" ContentType="application/vnd.openxmlformats-officedocument.drawingml.diagramLayout+xml"/>
  <Default Extension="png" ContentType="image/png"/>
  <Override PartName="/ppt/diagrams/quickStyle4.xml" ContentType="application/vnd.openxmlformats-officedocument.drawingml.diagramStyl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44"/>
  </p:notesMasterIdLst>
  <p:handoutMasterIdLst>
    <p:handoutMasterId r:id="rId45"/>
  </p:handoutMasterIdLst>
  <p:sldIdLst>
    <p:sldId id="256" r:id="rId2"/>
    <p:sldId id="264" r:id="rId3"/>
    <p:sldId id="262" r:id="rId4"/>
    <p:sldId id="263" r:id="rId5"/>
    <p:sldId id="266" r:id="rId6"/>
    <p:sldId id="267" r:id="rId7"/>
    <p:sldId id="265" r:id="rId8"/>
    <p:sldId id="272" r:id="rId9"/>
    <p:sldId id="268" r:id="rId10"/>
    <p:sldId id="269" r:id="rId11"/>
    <p:sldId id="273" r:id="rId12"/>
    <p:sldId id="274" r:id="rId13"/>
    <p:sldId id="276" r:id="rId14"/>
    <p:sldId id="275" r:id="rId15"/>
    <p:sldId id="278" r:id="rId16"/>
    <p:sldId id="277" r:id="rId17"/>
    <p:sldId id="279" r:id="rId18"/>
    <p:sldId id="280" r:id="rId19"/>
    <p:sldId id="281" r:id="rId20"/>
    <p:sldId id="284" r:id="rId21"/>
    <p:sldId id="294" r:id="rId22"/>
    <p:sldId id="290" r:id="rId23"/>
    <p:sldId id="291" r:id="rId24"/>
    <p:sldId id="292" r:id="rId25"/>
    <p:sldId id="293" r:id="rId26"/>
    <p:sldId id="289" r:id="rId27"/>
    <p:sldId id="295" r:id="rId28"/>
    <p:sldId id="296" r:id="rId29"/>
    <p:sldId id="298" r:id="rId30"/>
    <p:sldId id="299" r:id="rId31"/>
    <p:sldId id="300" r:id="rId32"/>
    <p:sldId id="303" r:id="rId33"/>
    <p:sldId id="302" r:id="rId34"/>
    <p:sldId id="304" r:id="rId35"/>
    <p:sldId id="297" r:id="rId36"/>
    <p:sldId id="301" r:id="rId37"/>
    <p:sldId id="285" r:id="rId38"/>
    <p:sldId id="286" r:id="rId39"/>
    <p:sldId id="287" r:id="rId40"/>
    <p:sldId id="288" r:id="rId41"/>
    <p:sldId id="282" r:id="rId42"/>
    <p:sldId id="283" r:id="rId4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1pPr>
    <a:lvl2pPr marL="4572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66FF"/>
    <a:srgbClr val="FFFF99"/>
    <a:srgbClr val="CC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9499" autoAdjust="0"/>
    <p:restoredTop sz="73479" autoAdjust="0"/>
  </p:normalViewPr>
  <p:slideViewPr>
    <p:cSldViewPr>
      <p:cViewPr varScale="1">
        <p:scale>
          <a:sx n="109" d="100"/>
          <a:sy n="109" d="100"/>
        </p:scale>
        <p:origin x="-808" y="-11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670"/>
    </p:cViewPr>
  </p:sorterViewPr>
  <p:gridSpacing cx="73736200" cy="7373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vannelt\My%20Documents\Curriculum%20Task%20Force\1%20%20O5V.txt"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a:lstStyle/>
          <a:p>
            <a:pPr>
              <a:defRPr>
                <a:solidFill>
                  <a:srgbClr val="FFFF00"/>
                </a:solidFill>
              </a:defRPr>
            </a:pPr>
            <a:r>
              <a:rPr lang="en-US" sz="1400" dirty="0">
                <a:solidFill>
                  <a:srgbClr val="FFFF00"/>
                </a:solidFill>
              </a:rPr>
              <a:t>Spectrum of B34V</a:t>
            </a:r>
          </a:p>
        </c:rich>
      </c:tx>
    </c:title>
    <c:plotArea>
      <c:layout>
        <c:manualLayout>
          <c:layoutTarget val="inner"/>
          <c:xMode val="edge"/>
          <c:yMode val="edge"/>
          <c:x val="0.133073867377839"/>
          <c:y val="0.0420257363662875"/>
          <c:w val="0.817625599294815"/>
          <c:h val="0.747291847637407"/>
        </c:manualLayout>
      </c:layout>
      <c:scatterChart>
        <c:scatterStyle val="smoothMarker"/>
        <c:ser>
          <c:idx val="0"/>
          <c:order val="0"/>
          <c:tx>
            <c:strRef>
              <c:f>B34V!$A$1</c:f>
              <c:strCache>
                <c:ptCount val="1"/>
                <c:pt idx="0">
                  <c:v>B34V</c:v>
                </c:pt>
              </c:strCache>
            </c:strRef>
          </c:tx>
          <c:spPr>
            <a:ln>
              <a:solidFill>
                <a:srgbClr val="FFFF00"/>
              </a:solidFill>
            </a:ln>
          </c:spPr>
          <c:marker>
            <c:symbol val="none"/>
          </c:marker>
          <c:xVal>
            <c:numRef>
              <c:f>B34V!$B$6:$B$1005</c:f>
              <c:numCache>
                <c:formatCode>General</c:formatCode>
                <c:ptCount val="1000"/>
                <c:pt idx="0">
                  <c:v>0.3505</c:v>
                </c:pt>
                <c:pt idx="1">
                  <c:v>0.351</c:v>
                </c:pt>
                <c:pt idx="2">
                  <c:v>0.3515</c:v>
                </c:pt>
                <c:pt idx="3">
                  <c:v>0.352</c:v>
                </c:pt>
                <c:pt idx="4">
                  <c:v>0.3525</c:v>
                </c:pt>
                <c:pt idx="5">
                  <c:v>0.353</c:v>
                </c:pt>
                <c:pt idx="6">
                  <c:v>0.3535</c:v>
                </c:pt>
                <c:pt idx="7">
                  <c:v>0.354</c:v>
                </c:pt>
                <c:pt idx="8">
                  <c:v>0.3545</c:v>
                </c:pt>
                <c:pt idx="9">
                  <c:v>0.355</c:v>
                </c:pt>
                <c:pt idx="10">
                  <c:v>0.3555</c:v>
                </c:pt>
                <c:pt idx="11">
                  <c:v>0.356</c:v>
                </c:pt>
                <c:pt idx="12">
                  <c:v>0.3565</c:v>
                </c:pt>
                <c:pt idx="13">
                  <c:v>0.357</c:v>
                </c:pt>
                <c:pt idx="14">
                  <c:v>0.3575</c:v>
                </c:pt>
                <c:pt idx="15">
                  <c:v>0.358</c:v>
                </c:pt>
                <c:pt idx="16">
                  <c:v>0.3585</c:v>
                </c:pt>
                <c:pt idx="17">
                  <c:v>0.359</c:v>
                </c:pt>
                <c:pt idx="18">
                  <c:v>0.3595</c:v>
                </c:pt>
                <c:pt idx="19">
                  <c:v>0.36</c:v>
                </c:pt>
                <c:pt idx="20">
                  <c:v>0.3605</c:v>
                </c:pt>
                <c:pt idx="21">
                  <c:v>0.361</c:v>
                </c:pt>
                <c:pt idx="22">
                  <c:v>0.3615</c:v>
                </c:pt>
                <c:pt idx="23">
                  <c:v>0.362</c:v>
                </c:pt>
                <c:pt idx="24">
                  <c:v>0.3625</c:v>
                </c:pt>
                <c:pt idx="25">
                  <c:v>0.363</c:v>
                </c:pt>
                <c:pt idx="26">
                  <c:v>0.3635</c:v>
                </c:pt>
                <c:pt idx="27">
                  <c:v>0.364</c:v>
                </c:pt>
                <c:pt idx="28">
                  <c:v>0.3645</c:v>
                </c:pt>
                <c:pt idx="29">
                  <c:v>0.365</c:v>
                </c:pt>
                <c:pt idx="30">
                  <c:v>0.3655</c:v>
                </c:pt>
                <c:pt idx="31">
                  <c:v>0.366</c:v>
                </c:pt>
                <c:pt idx="32">
                  <c:v>0.3665</c:v>
                </c:pt>
                <c:pt idx="33">
                  <c:v>0.367</c:v>
                </c:pt>
                <c:pt idx="34">
                  <c:v>0.3675</c:v>
                </c:pt>
                <c:pt idx="35">
                  <c:v>0.368</c:v>
                </c:pt>
                <c:pt idx="36">
                  <c:v>0.3685</c:v>
                </c:pt>
                <c:pt idx="37">
                  <c:v>0.369</c:v>
                </c:pt>
                <c:pt idx="38">
                  <c:v>0.3695</c:v>
                </c:pt>
                <c:pt idx="39">
                  <c:v>0.37</c:v>
                </c:pt>
                <c:pt idx="40">
                  <c:v>0.3705</c:v>
                </c:pt>
                <c:pt idx="41">
                  <c:v>0.371</c:v>
                </c:pt>
                <c:pt idx="42">
                  <c:v>0.3715</c:v>
                </c:pt>
                <c:pt idx="43">
                  <c:v>0.372</c:v>
                </c:pt>
                <c:pt idx="44">
                  <c:v>0.3725</c:v>
                </c:pt>
                <c:pt idx="45">
                  <c:v>0.373</c:v>
                </c:pt>
                <c:pt idx="46">
                  <c:v>0.3735</c:v>
                </c:pt>
                <c:pt idx="47">
                  <c:v>0.374</c:v>
                </c:pt>
                <c:pt idx="48">
                  <c:v>0.3745</c:v>
                </c:pt>
                <c:pt idx="49">
                  <c:v>0.375</c:v>
                </c:pt>
                <c:pt idx="50">
                  <c:v>0.3755</c:v>
                </c:pt>
                <c:pt idx="51">
                  <c:v>0.376</c:v>
                </c:pt>
                <c:pt idx="52">
                  <c:v>0.3765</c:v>
                </c:pt>
                <c:pt idx="53">
                  <c:v>0.377</c:v>
                </c:pt>
                <c:pt idx="54">
                  <c:v>0.3775</c:v>
                </c:pt>
                <c:pt idx="55">
                  <c:v>0.378</c:v>
                </c:pt>
                <c:pt idx="56">
                  <c:v>0.3785</c:v>
                </c:pt>
                <c:pt idx="57">
                  <c:v>0.379</c:v>
                </c:pt>
                <c:pt idx="58">
                  <c:v>0.3795</c:v>
                </c:pt>
                <c:pt idx="59">
                  <c:v>0.38</c:v>
                </c:pt>
                <c:pt idx="60">
                  <c:v>0.3805</c:v>
                </c:pt>
                <c:pt idx="61">
                  <c:v>0.381</c:v>
                </c:pt>
                <c:pt idx="62">
                  <c:v>0.3815</c:v>
                </c:pt>
                <c:pt idx="63">
                  <c:v>0.382</c:v>
                </c:pt>
                <c:pt idx="64">
                  <c:v>0.3825</c:v>
                </c:pt>
                <c:pt idx="65">
                  <c:v>0.383</c:v>
                </c:pt>
                <c:pt idx="66">
                  <c:v>0.3835</c:v>
                </c:pt>
                <c:pt idx="67">
                  <c:v>0.384</c:v>
                </c:pt>
                <c:pt idx="68">
                  <c:v>0.3845</c:v>
                </c:pt>
                <c:pt idx="69">
                  <c:v>0.385</c:v>
                </c:pt>
                <c:pt idx="70">
                  <c:v>0.3855</c:v>
                </c:pt>
                <c:pt idx="71">
                  <c:v>0.386</c:v>
                </c:pt>
                <c:pt idx="72">
                  <c:v>0.3865</c:v>
                </c:pt>
                <c:pt idx="73">
                  <c:v>0.387</c:v>
                </c:pt>
                <c:pt idx="74">
                  <c:v>0.3875</c:v>
                </c:pt>
                <c:pt idx="75">
                  <c:v>0.388</c:v>
                </c:pt>
                <c:pt idx="76">
                  <c:v>0.3885</c:v>
                </c:pt>
                <c:pt idx="77">
                  <c:v>0.389</c:v>
                </c:pt>
                <c:pt idx="78">
                  <c:v>0.3895</c:v>
                </c:pt>
                <c:pt idx="79">
                  <c:v>0.39</c:v>
                </c:pt>
                <c:pt idx="80">
                  <c:v>0.3905</c:v>
                </c:pt>
                <c:pt idx="81">
                  <c:v>0.391</c:v>
                </c:pt>
                <c:pt idx="82">
                  <c:v>0.3915</c:v>
                </c:pt>
                <c:pt idx="83">
                  <c:v>0.392</c:v>
                </c:pt>
                <c:pt idx="84">
                  <c:v>0.3925</c:v>
                </c:pt>
                <c:pt idx="85">
                  <c:v>0.393</c:v>
                </c:pt>
                <c:pt idx="86">
                  <c:v>0.3935</c:v>
                </c:pt>
                <c:pt idx="87">
                  <c:v>0.394</c:v>
                </c:pt>
                <c:pt idx="88">
                  <c:v>0.3945</c:v>
                </c:pt>
                <c:pt idx="89">
                  <c:v>0.395</c:v>
                </c:pt>
                <c:pt idx="90">
                  <c:v>0.3955</c:v>
                </c:pt>
                <c:pt idx="91">
                  <c:v>0.396</c:v>
                </c:pt>
                <c:pt idx="92">
                  <c:v>0.3965</c:v>
                </c:pt>
                <c:pt idx="93">
                  <c:v>0.397</c:v>
                </c:pt>
                <c:pt idx="94">
                  <c:v>0.3975</c:v>
                </c:pt>
                <c:pt idx="95">
                  <c:v>0.398</c:v>
                </c:pt>
                <c:pt idx="96">
                  <c:v>0.3985</c:v>
                </c:pt>
                <c:pt idx="97">
                  <c:v>0.399</c:v>
                </c:pt>
                <c:pt idx="98">
                  <c:v>0.3995</c:v>
                </c:pt>
                <c:pt idx="99">
                  <c:v>0.4</c:v>
                </c:pt>
                <c:pt idx="100">
                  <c:v>0.4005</c:v>
                </c:pt>
                <c:pt idx="101">
                  <c:v>0.401</c:v>
                </c:pt>
                <c:pt idx="102">
                  <c:v>0.4015</c:v>
                </c:pt>
                <c:pt idx="103">
                  <c:v>0.402</c:v>
                </c:pt>
                <c:pt idx="104">
                  <c:v>0.4025</c:v>
                </c:pt>
                <c:pt idx="105">
                  <c:v>0.403</c:v>
                </c:pt>
                <c:pt idx="106">
                  <c:v>0.4035</c:v>
                </c:pt>
                <c:pt idx="107">
                  <c:v>0.404</c:v>
                </c:pt>
                <c:pt idx="108">
                  <c:v>0.4045</c:v>
                </c:pt>
                <c:pt idx="109">
                  <c:v>0.405</c:v>
                </c:pt>
                <c:pt idx="110">
                  <c:v>0.4055</c:v>
                </c:pt>
                <c:pt idx="111">
                  <c:v>0.406</c:v>
                </c:pt>
                <c:pt idx="112">
                  <c:v>0.4065</c:v>
                </c:pt>
                <c:pt idx="113">
                  <c:v>0.407</c:v>
                </c:pt>
                <c:pt idx="114">
                  <c:v>0.4075</c:v>
                </c:pt>
                <c:pt idx="115">
                  <c:v>0.408</c:v>
                </c:pt>
                <c:pt idx="116">
                  <c:v>0.4085</c:v>
                </c:pt>
                <c:pt idx="117">
                  <c:v>0.409</c:v>
                </c:pt>
                <c:pt idx="118">
                  <c:v>0.4095</c:v>
                </c:pt>
                <c:pt idx="119">
                  <c:v>0.41</c:v>
                </c:pt>
                <c:pt idx="120">
                  <c:v>0.4105</c:v>
                </c:pt>
                <c:pt idx="121">
                  <c:v>0.411</c:v>
                </c:pt>
                <c:pt idx="122">
                  <c:v>0.4115</c:v>
                </c:pt>
                <c:pt idx="123">
                  <c:v>0.412</c:v>
                </c:pt>
                <c:pt idx="124">
                  <c:v>0.4125</c:v>
                </c:pt>
                <c:pt idx="125">
                  <c:v>0.413</c:v>
                </c:pt>
                <c:pt idx="126">
                  <c:v>0.4135</c:v>
                </c:pt>
                <c:pt idx="127">
                  <c:v>0.414</c:v>
                </c:pt>
                <c:pt idx="128">
                  <c:v>0.4145</c:v>
                </c:pt>
                <c:pt idx="129">
                  <c:v>0.415</c:v>
                </c:pt>
                <c:pt idx="130">
                  <c:v>0.4155</c:v>
                </c:pt>
                <c:pt idx="131">
                  <c:v>0.416</c:v>
                </c:pt>
                <c:pt idx="132">
                  <c:v>0.4165</c:v>
                </c:pt>
                <c:pt idx="133">
                  <c:v>0.417</c:v>
                </c:pt>
                <c:pt idx="134">
                  <c:v>0.4175</c:v>
                </c:pt>
                <c:pt idx="135">
                  <c:v>0.418</c:v>
                </c:pt>
                <c:pt idx="136">
                  <c:v>0.4185</c:v>
                </c:pt>
                <c:pt idx="137">
                  <c:v>0.419</c:v>
                </c:pt>
                <c:pt idx="138">
                  <c:v>0.4195</c:v>
                </c:pt>
                <c:pt idx="139">
                  <c:v>0.42</c:v>
                </c:pt>
                <c:pt idx="140">
                  <c:v>0.4205</c:v>
                </c:pt>
                <c:pt idx="141">
                  <c:v>0.421</c:v>
                </c:pt>
                <c:pt idx="142">
                  <c:v>0.4215</c:v>
                </c:pt>
                <c:pt idx="143">
                  <c:v>0.422</c:v>
                </c:pt>
                <c:pt idx="144">
                  <c:v>0.4225</c:v>
                </c:pt>
                <c:pt idx="145">
                  <c:v>0.423</c:v>
                </c:pt>
                <c:pt idx="146">
                  <c:v>0.4235</c:v>
                </c:pt>
                <c:pt idx="147">
                  <c:v>0.424</c:v>
                </c:pt>
                <c:pt idx="148">
                  <c:v>0.4245</c:v>
                </c:pt>
                <c:pt idx="149">
                  <c:v>0.425</c:v>
                </c:pt>
                <c:pt idx="150">
                  <c:v>0.4255</c:v>
                </c:pt>
                <c:pt idx="151">
                  <c:v>0.426</c:v>
                </c:pt>
                <c:pt idx="152">
                  <c:v>0.4265</c:v>
                </c:pt>
                <c:pt idx="153">
                  <c:v>0.427</c:v>
                </c:pt>
                <c:pt idx="154">
                  <c:v>0.4275</c:v>
                </c:pt>
                <c:pt idx="155">
                  <c:v>0.428</c:v>
                </c:pt>
                <c:pt idx="156">
                  <c:v>0.4285</c:v>
                </c:pt>
                <c:pt idx="157">
                  <c:v>0.429</c:v>
                </c:pt>
                <c:pt idx="158">
                  <c:v>0.4295</c:v>
                </c:pt>
                <c:pt idx="159">
                  <c:v>0.43</c:v>
                </c:pt>
                <c:pt idx="160">
                  <c:v>0.4305</c:v>
                </c:pt>
                <c:pt idx="161">
                  <c:v>0.431</c:v>
                </c:pt>
                <c:pt idx="162">
                  <c:v>0.4315</c:v>
                </c:pt>
                <c:pt idx="163">
                  <c:v>0.432</c:v>
                </c:pt>
                <c:pt idx="164">
                  <c:v>0.4325</c:v>
                </c:pt>
                <c:pt idx="165">
                  <c:v>0.433</c:v>
                </c:pt>
                <c:pt idx="166">
                  <c:v>0.4335</c:v>
                </c:pt>
                <c:pt idx="167">
                  <c:v>0.434</c:v>
                </c:pt>
                <c:pt idx="168">
                  <c:v>0.4345</c:v>
                </c:pt>
                <c:pt idx="169">
                  <c:v>0.435</c:v>
                </c:pt>
                <c:pt idx="170">
                  <c:v>0.4355</c:v>
                </c:pt>
                <c:pt idx="171">
                  <c:v>0.436</c:v>
                </c:pt>
                <c:pt idx="172">
                  <c:v>0.4365</c:v>
                </c:pt>
                <c:pt idx="173">
                  <c:v>0.437</c:v>
                </c:pt>
                <c:pt idx="174">
                  <c:v>0.4375</c:v>
                </c:pt>
                <c:pt idx="175">
                  <c:v>0.438</c:v>
                </c:pt>
                <c:pt idx="176">
                  <c:v>0.4385</c:v>
                </c:pt>
                <c:pt idx="177">
                  <c:v>0.439</c:v>
                </c:pt>
                <c:pt idx="178">
                  <c:v>0.4395</c:v>
                </c:pt>
                <c:pt idx="179">
                  <c:v>0.44</c:v>
                </c:pt>
                <c:pt idx="180">
                  <c:v>0.4405</c:v>
                </c:pt>
                <c:pt idx="181">
                  <c:v>0.441</c:v>
                </c:pt>
                <c:pt idx="182">
                  <c:v>0.4415</c:v>
                </c:pt>
                <c:pt idx="183">
                  <c:v>0.442</c:v>
                </c:pt>
                <c:pt idx="184">
                  <c:v>0.4425</c:v>
                </c:pt>
                <c:pt idx="185">
                  <c:v>0.443</c:v>
                </c:pt>
                <c:pt idx="186">
                  <c:v>0.4435</c:v>
                </c:pt>
                <c:pt idx="187">
                  <c:v>0.444</c:v>
                </c:pt>
                <c:pt idx="188">
                  <c:v>0.4445</c:v>
                </c:pt>
                <c:pt idx="189">
                  <c:v>0.445</c:v>
                </c:pt>
                <c:pt idx="190">
                  <c:v>0.4455</c:v>
                </c:pt>
                <c:pt idx="191">
                  <c:v>0.446</c:v>
                </c:pt>
                <c:pt idx="192">
                  <c:v>0.4465</c:v>
                </c:pt>
                <c:pt idx="193">
                  <c:v>0.447</c:v>
                </c:pt>
                <c:pt idx="194">
                  <c:v>0.4475</c:v>
                </c:pt>
                <c:pt idx="195">
                  <c:v>0.448</c:v>
                </c:pt>
                <c:pt idx="196">
                  <c:v>0.4485</c:v>
                </c:pt>
                <c:pt idx="197">
                  <c:v>0.449</c:v>
                </c:pt>
                <c:pt idx="198">
                  <c:v>0.4495</c:v>
                </c:pt>
                <c:pt idx="199">
                  <c:v>0.45</c:v>
                </c:pt>
                <c:pt idx="200">
                  <c:v>0.4505</c:v>
                </c:pt>
                <c:pt idx="201">
                  <c:v>0.451</c:v>
                </c:pt>
                <c:pt idx="202">
                  <c:v>0.4515</c:v>
                </c:pt>
                <c:pt idx="203">
                  <c:v>0.452</c:v>
                </c:pt>
                <c:pt idx="204">
                  <c:v>0.4525</c:v>
                </c:pt>
                <c:pt idx="205">
                  <c:v>0.453</c:v>
                </c:pt>
                <c:pt idx="206">
                  <c:v>0.4535</c:v>
                </c:pt>
                <c:pt idx="207">
                  <c:v>0.454</c:v>
                </c:pt>
                <c:pt idx="208">
                  <c:v>0.4545</c:v>
                </c:pt>
                <c:pt idx="209">
                  <c:v>0.455</c:v>
                </c:pt>
                <c:pt idx="210">
                  <c:v>0.4555</c:v>
                </c:pt>
                <c:pt idx="211">
                  <c:v>0.456</c:v>
                </c:pt>
                <c:pt idx="212">
                  <c:v>0.4565</c:v>
                </c:pt>
                <c:pt idx="213">
                  <c:v>0.457</c:v>
                </c:pt>
                <c:pt idx="214">
                  <c:v>0.4575</c:v>
                </c:pt>
                <c:pt idx="215">
                  <c:v>0.458</c:v>
                </c:pt>
                <c:pt idx="216">
                  <c:v>0.4585</c:v>
                </c:pt>
                <c:pt idx="217">
                  <c:v>0.459</c:v>
                </c:pt>
                <c:pt idx="218">
                  <c:v>0.4595</c:v>
                </c:pt>
                <c:pt idx="219">
                  <c:v>0.46</c:v>
                </c:pt>
                <c:pt idx="220">
                  <c:v>0.4605</c:v>
                </c:pt>
                <c:pt idx="221">
                  <c:v>0.461</c:v>
                </c:pt>
                <c:pt idx="222">
                  <c:v>0.4615</c:v>
                </c:pt>
                <c:pt idx="223">
                  <c:v>0.462</c:v>
                </c:pt>
                <c:pt idx="224">
                  <c:v>0.4625</c:v>
                </c:pt>
                <c:pt idx="225">
                  <c:v>0.463</c:v>
                </c:pt>
                <c:pt idx="226">
                  <c:v>0.4635</c:v>
                </c:pt>
                <c:pt idx="227">
                  <c:v>0.464</c:v>
                </c:pt>
                <c:pt idx="228">
                  <c:v>0.4645</c:v>
                </c:pt>
                <c:pt idx="229">
                  <c:v>0.465</c:v>
                </c:pt>
                <c:pt idx="230">
                  <c:v>0.4655</c:v>
                </c:pt>
                <c:pt idx="231">
                  <c:v>0.466</c:v>
                </c:pt>
                <c:pt idx="232">
                  <c:v>0.4665</c:v>
                </c:pt>
                <c:pt idx="233">
                  <c:v>0.467</c:v>
                </c:pt>
                <c:pt idx="234">
                  <c:v>0.4675</c:v>
                </c:pt>
                <c:pt idx="235">
                  <c:v>0.468</c:v>
                </c:pt>
                <c:pt idx="236">
                  <c:v>0.4685</c:v>
                </c:pt>
                <c:pt idx="237">
                  <c:v>0.469</c:v>
                </c:pt>
                <c:pt idx="238">
                  <c:v>0.4695</c:v>
                </c:pt>
                <c:pt idx="239">
                  <c:v>0.47</c:v>
                </c:pt>
                <c:pt idx="240">
                  <c:v>0.4705</c:v>
                </c:pt>
                <c:pt idx="241">
                  <c:v>0.471</c:v>
                </c:pt>
                <c:pt idx="242">
                  <c:v>0.4715</c:v>
                </c:pt>
                <c:pt idx="243">
                  <c:v>0.472</c:v>
                </c:pt>
                <c:pt idx="244">
                  <c:v>0.4725</c:v>
                </c:pt>
                <c:pt idx="245">
                  <c:v>0.473</c:v>
                </c:pt>
                <c:pt idx="246">
                  <c:v>0.4735</c:v>
                </c:pt>
                <c:pt idx="247">
                  <c:v>0.474</c:v>
                </c:pt>
                <c:pt idx="248">
                  <c:v>0.4745</c:v>
                </c:pt>
                <c:pt idx="249">
                  <c:v>0.475</c:v>
                </c:pt>
                <c:pt idx="250">
                  <c:v>0.4755</c:v>
                </c:pt>
                <c:pt idx="251">
                  <c:v>0.476</c:v>
                </c:pt>
                <c:pt idx="252">
                  <c:v>0.4765</c:v>
                </c:pt>
                <c:pt idx="253">
                  <c:v>0.477</c:v>
                </c:pt>
                <c:pt idx="254">
                  <c:v>0.4775</c:v>
                </c:pt>
                <c:pt idx="255">
                  <c:v>0.478</c:v>
                </c:pt>
                <c:pt idx="256">
                  <c:v>0.4785</c:v>
                </c:pt>
                <c:pt idx="257">
                  <c:v>0.479</c:v>
                </c:pt>
                <c:pt idx="258">
                  <c:v>0.4795</c:v>
                </c:pt>
                <c:pt idx="259">
                  <c:v>0.48</c:v>
                </c:pt>
                <c:pt idx="260">
                  <c:v>0.4805</c:v>
                </c:pt>
                <c:pt idx="261">
                  <c:v>0.481</c:v>
                </c:pt>
                <c:pt idx="262">
                  <c:v>0.4815</c:v>
                </c:pt>
                <c:pt idx="263">
                  <c:v>0.482</c:v>
                </c:pt>
                <c:pt idx="264">
                  <c:v>0.4825</c:v>
                </c:pt>
                <c:pt idx="265">
                  <c:v>0.483</c:v>
                </c:pt>
                <c:pt idx="266">
                  <c:v>0.4835</c:v>
                </c:pt>
                <c:pt idx="267">
                  <c:v>0.484</c:v>
                </c:pt>
                <c:pt idx="268">
                  <c:v>0.4845</c:v>
                </c:pt>
                <c:pt idx="269">
                  <c:v>0.485</c:v>
                </c:pt>
                <c:pt idx="270">
                  <c:v>0.4855</c:v>
                </c:pt>
                <c:pt idx="271">
                  <c:v>0.486</c:v>
                </c:pt>
                <c:pt idx="272">
                  <c:v>0.4865</c:v>
                </c:pt>
                <c:pt idx="273">
                  <c:v>0.487</c:v>
                </c:pt>
                <c:pt idx="274">
                  <c:v>0.4875</c:v>
                </c:pt>
                <c:pt idx="275">
                  <c:v>0.488</c:v>
                </c:pt>
                <c:pt idx="276">
                  <c:v>0.4885</c:v>
                </c:pt>
                <c:pt idx="277">
                  <c:v>0.489</c:v>
                </c:pt>
                <c:pt idx="278">
                  <c:v>0.4895</c:v>
                </c:pt>
                <c:pt idx="279">
                  <c:v>0.49</c:v>
                </c:pt>
                <c:pt idx="280">
                  <c:v>0.4905</c:v>
                </c:pt>
                <c:pt idx="281">
                  <c:v>0.491</c:v>
                </c:pt>
                <c:pt idx="282">
                  <c:v>0.4915</c:v>
                </c:pt>
                <c:pt idx="283">
                  <c:v>0.492</c:v>
                </c:pt>
                <c:pt idx="284">
                  <c:v>0.4925</c:v>
                </c:pt>
                <c:pt idx="285">
                  <c:v>0.493</c:v>
                </c:pt>
                <c:pt idx="286">
                  <c:v>0.4935</c:v>
                </c:pt>
                <c:pt idx="287">
                  <c:v>0.494</c:v>
                </c:pt>
                <c:pt idx="288">
                  <c:v>0.4945</c:v>
                </c:pt>
                <c:pt idx="289">
                  <c:v>0.495</c:v>
                </c:pt>
                <c:pt idx="290">
                  <c:v>0.4955</c:v>
                </c:pt>
                <c:pt idx="291">
                  <c:v>0.496</c:v>
                </c:pt>
                <c:pt idx="292">
                  <c:v>0.4965</c:v>
                </c:pt>
                <c:pt idx="293">
                  <c:v>0.497</c:v>
                </c:pt>
                <c:pt idx="294">
                  <c:v>0.4975</c:v>
                </c:pt>
                <c:pt idx="295">
                  <c:v>0.498</c:v>
                </c:pt>
                <c:pt idx="296">
                  <c:v>0.4985</c:v>
                </c:pt>
                <c:pt idx="297">
                  <c:v>0.499</c:v>
                </c:pt>
                <c:pt idx="298">
                  <c:v>0.4995</c:v>
                </c:pt>
                <c:pt idx="299">
                  <c:v>0.5</c:v>
                </c:pt>
                <c:pt idx="300">
                  <c:v>0.5005</c:v>
                </c:pt>
                <c:pt idx="301">
                  <c:v>0.501</c:v>
                </c:pt>
                <c:pt idx="302">
                  <c:v>0.5015</c:v>
                </c:pt>
                <c:pt idx="303">
                  <c:v>0.502</c:v>
                </c:pt>
                <c:pt idx="304">
                  <c:v>0.5025</c:v>
                </c:pt>
                <c:pt idx="305">
                  <c:v>0.503</c:v>
                </c:pt>
                <c:pt idx="306">
                  <c:v>0.5035</c:v>
                </c:pt>
                <c:pt idx="307">
                  <c:v>0.504</c:v>
                </c:pt>
                <c:pt idx="308">
                  <c:v>0.5045</c:v>
                </c:pt>
                <c:pt idx="309">
                  <c:v>0.505</c:v>
                </c:pt>
                <c:pt idx="310">
                  <c:v>0.5055</c:v>
                </c:pt>
                <c:pt idx="311">
                  <c:v>0.506</c:v>
                </c:pt>
                <c:pt idx="312">
                  <c:v>0.5065</c:v>
                </c:pt>
                <c:pt idx="313">
                  <c:v>0.507</c:v>
                </c:pt>
                <c:pt idx="314">
                  <c:v>0.5075</c:v>
                </c:pt>
                <c:pt idx="315">
                  <c:v>0.508</c:v>
                </c:pt>
                <c:pt idx="316">
                  <c:v>0.5085</c:v>
                </c:pt>
                <c:pt idx="317">
                  <c:v>0.509</c:v>
                </c:pt>
                <c:pt idx="318">
                  <c:v>0.5095</c:v>
                </c:pt>
                <c:pt idx="319">
                  <c:v>0.51</c:v>
                </c:pt>
                <c:pt idx="320">
                  <c:v>0.5105</c:v>
                </c:pt>
                <c:pt idx="321">
                  <c:v>0.511</c:v>
                </c:pt>
                <c:pt idx="322">
                  <c:v>0.5115</c:v>
                </c:pt>
                <c:pt idx="323">
                  <c:v>0.512</c:v>
                </c:pt>
                <c:pt idx="324">
                  <c:v>0.5125</c:v>
                </c:pt>
                <c:pt idx="325">
                  <c:v>0.513</c:v>
                </c:pt>
                <c:pt idx="326">
                  <c:v>0.5135</c:v>
                </c:pt>
                <c:pt idx="327">
                  <c:v>0.514</c:v>
                </c:pt>
                <c:pt idx="328">
                  <c:v>0.5145</c:v>
                </c:pt>
                <c:pt idx="329">
                  <c:v>0.515</c:v>
                </c:pt>
                <c:pt idx="330">
                  <c:v>0.5155</c:v>
                </c:pt>
                <c:pt idx="331">
                  <c:v>0.516</c:v>
                </c:pt>
                <c:pt idx="332">
                  <c:v>0.5165</c:v>
                </c:pt>
                <c:pt idx="333">
                  <c:v>0.517</c:v>
                </c:pt>
                <c:pt idx="334">
                  <c:v>0.5175</c:v>
                </c:pt>
                <c:pt idx="335">
                  <c:v>0.518</c:v>
                </c:pt>
                <c:pt idx="336">
                  <c:v>0.5185</c:v>
                </c:pt>
                <c:pt idx="337">
                  <c:v>0.519</c:v>
                </c:pt>
                <c:pt idx="338">
                  <c:v>0.5195</c:v>
                </c:pt>
                <c:pt idx="339">
                  <c:v>0.52</c:v>
                </c:pt>
                <c:pt idx="340">
                  <c:v>0.5205</c:v>
                </c:pt>
                <c:pt idx="341">
                  <c:v>0.521</c:v>
                </c:pt>
                <c:pt idx="342">
                  <c:v>0.5215</c:v>
                </c:pt>
                <c:pt idx="343">
                  <c:v>0.522</c:v>
                </c:pt>
                <c:pt idx="344">
                  <c:v>0.5225</c:v>
                </c:pt>
                <c:pt idx="345">
                  <c:v>0.523</c:v>
                </c:pt>
                <c:pt idx="346">
                  <c:v>0.5235</c:v>
                </c:pt>
                <c:pt idx="347">
                  <c:v>0.524</c:v>
                </c:pt>
                <c:pt idx="348">
                  <c:v>0.5245</c:v>
                </c:pt>
                <c:pt idx="349">
                  <c:v>0.525</c:v>
                </c:pt>
                <c:pt idx="350">
                  <c:v>0.5255</c:v>
                </c:pt>
                <c:pt idx="351">
                  <c:v>0.526</c:v>
                </c:pt>
                <c:pt idx="352">
                  <c:v>0.5265</c:v>
                </c:pt>
                <c:pt idx="353">
                  <c:v>0.527</c:v>
                </c:pt>
                <c:pt idx="354">
                  <c:v>0.5275</c:v>
                </c:pt>
                <c:pt idx="355">
                  <c:v>0.528</c:v>
                </c:pt>
                <c:pt idx="356">
                  <c:v>0.5285</c:v>
                </c:pt>
                <c:pt idx="357">
                  <c:v>0.529</c:v>
                </c:pt>
                <c:pt idx="358">
                  <c:v>0.5295</c:v>
                </c:pt>
                <c:pt idx="359">
                  <c:v>0.53</c:v>
                </c:pt>
                <c:pt idx="360">
                  <c:v>0.5305</c:v>
                </c:pt>
                <c:pt idx="361">
                  <c:v>0.531</c:v>
                </c:pt>
                <c:pt idx="362">
                  <c:v>0.5315</c:v>
                </c:pt>
                <c:pt idx="363">
                  <c:v>0.532</c:v>
                </c:pt>
                <c:pt idx="364">
                  <c:v>0.5325</c:v>
                </c:pt>
                <c:pt idx="365">
                  <c:v>0.533</c:v>
                </c:pt>
                <c:pt idx="366">
                  <c:v>0.5335</c:v>
                </c:pt>
                <c:pt idx="367">
                  <c:v>0.534</c:v>
                </c:pt>
                <c:pt idx="368">
                  <c:v>0.5345</c:v>
                </c:pt>
                <c:pt idx="369">
                  <c:v>0.535</c:v>
                </c:pt>
                <c:pt idx="370">
                  <c:v>0.5355</c:v>
                </c:pt>
                <c:pt idx="371">
                  <c:v>0.536</c:v>
                </c:pt>
                <c:pt idx="372">
                  <c:v>0.5365</c:v>
                </c:pt>
                <c:pt idx="373">
                  <c:v>0.537</c:v>
                </c:pt>
                <c:pt idx="374">
                  <c:v>0.5375</c:v>
                </c:pt>
                <c:pt idx="375">
                  <c:v>0.538</c:v>
                </c:pt>
                <c:pt idx="376">
                  <c:v>0.5385</c:v>
                </c:pt>
                <c:pt idx="377">
                  <c:v>0.539</c:v>
                </c:pt>
                <c:pt idx="378">
                  <c:v>0.5395</c:v>
                </c:pt>
                <c:pt idx="379">
                  <c:v>0.54</c:v>
                </c:pt>
                <c:pt idx="380">
                  <c:v>0.5405</c:v>
                </c:pt>
                <c:pt idx="381">
                  <c:v>0.541</c:v>
                </c:pt>
                <c:pt idx="382">
                  <c:v>0.5415</c:v>
                </c:pt>
                <c:pt idx="383">
                  <c:v>0.542</c:v>
                </c:pt>
                <c:pt idx="384">
                  <c:v>0.5425</c:v>
                </c:pt>
                <c:pt idx="385">
                  <c:v>0.543</c:v>
                </c:pt>
                <c:pt idx="386">
                  <c:v>0.5435</c:v>
                </c:pt>
                <c:pt idx="387">
                  <c:v>0.544</c:v>
                </c:pt>
                <c:pt idx="388">
                  <c:v>0.5445</c:v>
                </c:pt>
                <c:pt idx="389">
                  <c:v>0.545</c:v>
                </c:pt>
                <c:pt idx="390">
                  <c:v>0.5455</c:v>
                </c:pt>
                <c:pt idx="391">
                  <c:v>0.546</c:v>
                </c:pt>
                <c:pt idx="392">
                  <c:v>0.5465</c:v>
                </c:pt>
                <c:pt idx="393">
                  <c:v>0.547</c:v>
                </c:pt>
                <c:pt idx="394">
                  <c:v>0.5475</c:v>
                </c:pt>
                <c:pt idx="395">
                  <c:v>0.548</c:v>
                </c:pt>
                <c:pt idx="396">
                  <c:v>0.5485</c:v>
                </c:pt>
                <c:pt idx="397">
                  <c:v>0.549</c:v>
                </c:pt>
                <c:pt idx="398">
                  <c:v>0.5495</c:v>
                </c:pt>
                <c:pt idx="399">
                  <c:v>0.55</c:v>
                </c:pt>
                <c:pt idx="400">
                  <c:v>0.5505</c:v>
                </c:pt>
                <c:pt idx="401">
                  <c:v>0.551</c:v>
                </c:pt>
                <c:pt idx="402">
                  <c:v>0.5515</c:v>
                </c:pt>
                <c:pt idx="403">
                  <c:v>0.552</c:v>
                </c:pt>
                <c:pt idx="404">
                  <c:v>0.5525</c:v>
                </c:pt>
                <c:pt idx="405">
                  <c:v>0.553</c:v>
                </c:pt>
                <c:pt idx="406">
                  <c:v>0.5535</c:v>
                </c:pt>
                <c:pt idx="407">
                  <c:v>0.554</c:v>
                </c:pt>
                <c:pt idx="408">
                  <c:v>0.5545</c:v>
                </c:pt>
                <c:pt idx="409">
                  <c:v>0.555</c:v>
                </c:pt>
                <c:pt idx="410">
                  <c:v>0.5555</c:v>
                </c:pt>
                <c:pt idx="411">
                  <c:v>0.556</c:v>
                </c:pt>
                <c:pt idx="412">
                  <c:v>0.5565</c:v>
                </c:pt>
                <c:pt idx="413">
                  <c:v>0.557</c:v>
                </c:pt>
                <c:pt idx="414">
                  <c:v>0.5575</c:v>
                </c:pt>
                <c:pt idx="415">
                  <c:v>0.558</c:v>
                </c:pt>
                <c:pt idx="416">
                  <c:v>0.5585</c:v>
                </c:pt>
                <c:pt idx="417">
                  <c:v>0.559</c:v>
                </c:pt>
                <c:pt idx="418">
                  <c:v>0.5595</c:v>
                </c:pt>
                <c:pt idx="419">
                  <c:v>0.56</c:v>
                </c:pt>
                <c:pt idx="420">
                  <c:v>0.5605</c:v>
                </c:pt>
                <c:pt idx="421">
                  <c:v>0.561</c:v>
                </c:pt>
                <c:pt idx="422">
                  <c:v>0.5615</c:v>
                </c:pt>
                <c:pt idx="423">
                  <c:v>0.562</c:v>
                </c:pt>
                <c:pt idx="424">
                  <c:v>0.5625</c:v>
                </c:pt>
                <c:pt idx="425">
                  <c:v>0.563</c:v>
                </c:pt>
                <c:pt idx="426">
                  <c:v>0.5635</c:v>
                </c:pt>
                <c:pt idx="427">
                  <c:v>0.564</c:v>
                </c:pt>
                <c:pt idx="428">
                  <c:v>0.5645</c:v>
                </c:pt>
                <c:pt idx="429">
                  <c:v>0.565</c:v>
                </c:pt>
                <c:pt idx="430">
                  <c:v>0.5655</c:v>
                </c:pt>
                <c:pt idx="431">
                  <c:v>0.566</c:v>
                </c:pt>
                <c:pt idx="432">
                  <c:v>0.5665</c:v>
                </c:pt>
                <c:pt idx="433">
                  <c:v>0.567</c:v>
                </c:pt>
                <c:pt idx="434">
                  <c:v>0.5675</c:v>
                </c:pt>
                <c:pt idx="435">
                  <c:v>0.568</c:v>
                </c:pt>
                <c:pt idx="436">
                  <c:v>0.5685</c:v>
                </c:pt>
                <c:pt idx="437">
                  <c:v>0.569</c:v>
                </c:pt>
                <c:pt idx="438">
                  <c:v>0.5695</c:v>
                </c:pt>
                <c:pt idx="439">
                  <c:v>0.57</c:v>
                </c:pt>
                <c:pt idx="440">
                  <c:v>0.5705</c:v>
                </c:pt>
                <c:pt idx="441">
                  <c:v>0.571</c:v>
                </c:pt>
                <c:pt idx="442">
                  <c:v>0.5715</c:v>
                </c:pt>
                <c:pt idx="443">
                  <c:v>0.572</c:v>
                </c:pt>
                <c:pt idx="444">
                  <c:v>0.5725</c:v>
                </c:pt>
                <c:pt idx="445">
                  <c:v>0.573</c:v>
                </c:pt>
                <c:pt idx="446">
                  <c:v>0.5735</c:v>
                </c:pt>
                <c:pt idx="447">
                  <c:v>0.574</c:v>
                </c:pt>
                <c:pt idx="448">
                  <c:v>0.5745</c:v>
                </c:pt>
                <c:pt idx="449">
                  <c:v>0.575</c:v>
                </c:pt>
                <c:pt idx="450">
                  <c:v>0.5755</c:v>
                </c:pt>
                <c:pt idx="451">
                  <c:v>0.576</c:v>
                </c:pt>
                <c:pt idx="452">
                  <c:v>0.5765</c:v>
                </c:pt>
                <c:pt idx="453">
                  <c:v>0.577</c:v>
                </c:pt>
                <c:pt idx="454">
                  <c:v>0.5775</c:v>
                </c:pt>
                <c:pt idx="455">
                  <c:v>0.578</c:v>
                </c:pt>
                <c:pt idx="456">
                  <c:v>0.5785</c:v>
                </c:pt>
                <c:pt idx="457">
                  <c:v>0.579</c:v>
                </c:pt>
                <c:pt idx="458">
                  <c:v>0.5795</c:v>
                </c:pt>
                <c:pt idx="459">
                  <c:v>0.58</c:v>
                </c:pt>
                <c:pt idx="460">
                  <c:v>0.5805</c:v>
                </c:pt>
                <c:pt idx="461">
                  <c:v>0.581</c:v>
                </c:pt>
                <c:pt idx="462">
                  <c:v>0.5815</c:v>
                </c:pt>
                <c:pt idx="463">
                  <c:v>0.582</c:v>
                </c:pt>
                <c:pt idx="464">
                  <c:v>0.5825</c:v>
                </c:pt>
                <c:pt idx="465">
                  <c:v>0.583</c:v>
                </c:pt>
                <c:pt idx="466">
                  <c:v>0.5835</c:v>
                </c:pt>
                <c:pt idx="467">
                  <c:v>0.584</c:v>
                </c:pt>
                <c:pt idx="468">
                  <c:v>0.5845</c:v>
                </c:pt>
                <c:pt idx="469">
                  <c:v>0.585</c:v>
                </c:pt>
                <c:pt idx="470">
                  <c:v>0.5855</c:v>
                </c:pt>
                <c:pt idx="471">
                  <c:v>0.586</c:v>
                </c:pt>
                <c:pt idx="472">
                  <c:v>0.5865</c:v>
                </c:pt>
                <c:pt idx="473">
                  <c:v>0.587</c:v>
                </c:pt>
                <c:pt idx="474">
                  <c:v>0.5875</c:v>
                </c:pt>
                <c:pt idx="475">
                  <c:v>0.588</c:v>
                </c:pt>
                <c:pt idx="476">
                  <c:v>0.5885</c:v>
                </c:pt>
                <c:pt idx="477">
                  <c:v>0.589</c:v>
                </c:pt>
                <c:pt idx="478">
                  <c:v>0.5895</c:v>
                </c:pt>
                <c:pt idx="479">
                  <c:v>0.59</c:v>
                </c:pt>
                <c:pt idx="480">
                  <c:v>0.5905</c:v>
                </c:pt>
                <c:pt idx="481">
                  <c:v>0.591</c:v>
                </c:pt>
                <c:pt idx="482">
                  <c:v>0.5915</c:v>
                </c:pt>
                <c:pt idx="483">
                  <c:v>0.592</c:v>
                </c:pt>
                <c:pt idx="484">
                  <c:v>0.5925</c:v>
                </c:pt>
                <c:pt idx="485">
                  <c:v>0.593</c:v>
                </c:pt>
                <c:pt idx="486">
                  <c:v>0.5935</c:v>
                </c:pt>
                <c:pt idx="487">
                  <c:v>0.594</c:v>
                </c:pt>
                <c:pt idx="488">
                  <c:v>0.5945</c:v>
                </c:pt>
                <c:pt idx="489">
                  <c:v>0.595</c:v>
                </c:pt>
                <c:pt idx="490">
                  <c:v>0.5955</c:v>
                </c:pt>
                <c:pt idx="491">
                  <c:v>0.596</c:v>
                </c:pt>
                <c:pt idx="492">
                  <c:v>0.5965</c:v>
                </c:pt>
                <c:pt idx="493">
                  <c:v>0.597</c:v>
                </c:pt>
                <c:pt idx="494">
                  <c:v>0.5975</c:v>
                </c:pt>
                <c:pt idx="495">
                  <c:v>0.598</c:v>
                </c:pt>
                <c:pt idx="496">
                  <c:v>0.5985</c:v>
                </c:pt>
                <c:pt idx="497">
                  <c:v>0.599</c:v>
                </c:pt>
                <c:pt idx="498">
                  <c:v>0.5995</c:v>
                </c:pt>
                <c:pt idx="499">
                  <c:v>0.6</c:v>
                </c:pt>
                <c:pt idx="500">
                  <c:v>0.6005</c:v>
                </c:pt>
                <c:pt idx="501">
                  <c:v>0.601</c:v>
                </c:pt>
                <c:pt idx="502">
                  <c:v>0.6015</c:v>
                </c:pt>
                <c:pt idx="503">
                  <c:v>0.602</c:v>
                </c:pt>
                <c:pt idx="504">
                  <c:v>0.6025</c:v>
                </c:pt>
                <c:pt idx="505">
                  <c:v>0.603</c:v>
                </c:pt>
                <c:pt idx="506">
                  <c:v>0.6035</c:v>
                </c:pt>
                <c:pt idx="507">
                  <c:v>0.604</c:v>
                </c:pt>
                <c:pt idx="508">
                  <c:v>0.6045</c:v>
                </c:pt>
                <c:pt idx="509">
                  <c:v>0.605</c:v>
                </c:pt>
                <c:pt idx="510">
                  <c:v>0.6055</c:v>
                </c:pt>
                <c:pt idx="511">
                  <c:v>0.606</c:v>
                </c:pt>
                <c:pt idx="512">
                  <c:v>0.6065</c:v>
                </c:pt>
                <c:pt idx="513">
                  <c:v>0.607</c:v>
                </c:pt>
                <c:pt idx="514">
                  <c:v>0.6075</c:v>
                </c:pt>
                <c:pt idx="515">
                  <c:v>0.608</c:v>
                </c:pt>
                <c:pt idx="516">
                  <c:v>0.6085</c:v>
                </c:pt>
                <c:pt idx="517">
                  <c:v>0.609</c:v>
                </c:pt>
                <c:pt idx="518">
                  <c:v>0.6095</c:v>
                </c:pt>
                <c:pt idx="519">
                  <c:v>0.61</c:v>
                </c:pt>
                <c:pt idx="520">
                  <c:v>0.6105</c:v>
                </c:pt>
                <c:pt idx="521">
                  <c:v>0.611</c:v>
                </c:pt>
                <c:pt idx="522">
                  <c:v>0.6115</c:v>
                </c:pt>
                <c:pt idx="523">
                  <c:v>0.612</c:v>
                </c:pt>
                <c:pt idx="524">
                  <c:v>0.6125</c:v>
                </c:pt>
                <c:pt idx="525">
                  <c:v>0.613</c:v>
                </c:pt>
                <c:pt idx="526">
                  <c:v>0.6135</c:v>
                </c:pt>
                <c:pt idx="527">
                  <c:v>0.614</c:v>
                </c:pt>
                <c:pt idx="528">
                  <c:v>0.6145</c:v>
                </c:pt>
                <c:pt idx="529">
                  <c:v>0.615</c:v>
                </c:pt>
                <c:pt idx="530">
                  <c:v>0.6155</c:v>
                </c:pt>
                <c:pt idx="531">
                  <c:v>0.616</c:v>
                </c:pt>
                <c:pt idx="532">
                  <c:v>0.6165</c:v>
                </c:pt>
                <c:pt idx="533">
                  <c:v>0.617</c:v>
                </c:pt>
                <c:pt idx="534">
                  <c:v>0.6175</c:v>
                </c:pt>
                <c:pt idx="535">
                  <c:v>0.618</c:v>
                </c:pt>
                <c:pt idx="536">
                  <c:v>0.6185</c:v>
                </c:pt>
                <c:pt idx="537">
                  <c:v>0.619</c:v>
                </c:pt>
                <c:pt idx="538">
                  <c:v>0.6195</c:v>
                </c:pt>
                <c:pt idx="539">
                  <c:v>0.62</c:v>
                </c:pt>
                <c:pt idx="540">
                  <c:v>0.6205</c:v>
                </c:pt>
                <c:pt idx="541">
                  <c:v>0.621</c:v>
                </c:pt>
                <c:pt idx="542">
                  <c:v>0.6215</c:v>
                </c:pt>
                <c:pt idx="543">
                  <c:v>0.622</c:v>
                </c:pt>
                <c:pt idx="544">
                  <c:v>0.6225</c:v>
                </c:pt>
                <c:pt idx="545">
                  <c:v>0.623</c:v>
                </c:pt>
                <c:pt idx="546">
                  <c:v>0.6235</c:v>
                </c:pt>
                <c:pt idx="547">
                  <c:v>0.624</c:v>
                </c:pt>
                <c:pt idx="548">
                  <c:v>0.6245</c:v>
                </c:pt>
                <c:pt idx="549">
                  <c:v>0.625</c:v>
                </c:pt>
                <c:pt idx="550">
                  <c:v>0.6255</c:v>
                </c:pt>
                <c:pt idx="551">
                  <c:v>0.626</c:v>
                </c:pt>
                <c:pt idx="552">
                  <c:v>0.6265</c:v>
                </c:pt>
                <c:pt idx="553">
                  <c:v>0.627</c:v>
                </c:pt>
                <c:pt idx="554">
                  <c:v>0.6275</c:v>
                </c:pt>
                <c:pt idx="555">
                  <c:v>0.628</c:v>
                </c:pt>
                <c:pt idx="556">
                  <c:v>0.6285</c:v>
                </c:pt>
                <c:pt idx="557">
                  <c:v>0.629</c:v>
                </c:pt>
                <c:pt idx="558">
                  <c:v>0.6295</c:v>
                </c:pt>
                <c:pt idx="559">
                  <c:v>0.63</c:v>
                </c:pt>
                <c:pt idx="560">
                  <c:v>0.6305</c:v>
                </c:pt>
                <c:pt idx="561">
                  <c:v>0.631</c:v>
                </c:pt>
                <c:pt idx="562">
                  <c:v>0.6315</c:v>
                </c:pt>
                <c:pt idx="563">
                  <c:v>0.632</c:v>
                </c:pt>
                <c:pt idx="564">
                  <c:v>0.6325</c:v>
                </c:pt>
                <c:pt idx="565">
                  <c:v>0.633</c:v>
                </c:pt>
                <c:pt idx="566">
                  <c:v>0.6335</c:v>
                </c:pt>
                <c:pt idx="567">
                  <c:v>0.634</c:v>
                </c:pt>
                <c:pt idx="568">
                  <c:v>0.6345</c:v>
                </c:pt>
                <c:pt idx="569">
                  <c:v>0.635</c:v>
                </c:pt>
                <c:pt idx="570">
                  <c:v>0.6355</c:v>
                </c:pt>
                <c:pt idx="571">
                  <c:v>0.636</c:v>
                </c:pt>
                <c:pt idx="572">
                  <c:v>0.6365</c:v>
                </c:pt>
                <c:pt idx="573">
                  <c:v>0.637</c:v>
                </c:pt>
                <c:pt idx="574">
                  <c:v>0.6375</c:v>
                </c:pt>
                <c:pt idx="575">
                  <c:v>0.638</c:v>
                </c:pt>
                <c:pt idx="576">
                  <c:v>0.6385</c:v>
                </c:pt>
                <c:pt idx="577">
                  <c:v>0.639</c:v>
                </c:pt>
                <c:pt idx="578">
                  <c:v>0.6395</c:v>
                </c:pt>
                <c:pt idx="579">
                  <c:v>0.64</c:v>
                </c:pt>
                <c:pt idx="580">
                  <c:v>0.6405</c:v>
                </c:pt>
                <c:pt idx="581">
                  <c:v>0.641</c:v>
                </c:pt>
                <c:pt idx="582">
                  <c:v>0.6415</c:v>
                </c:pt>
                <c:pt idx="583">
                  <c:v>0.642</c:v>
                </c:pt>
                <c:pt idx="584">
                  <c:v>0.6425</c:v>
                </c:pt>
                <c:pt idx="585">
                  <c:v>0.643</c:v>
                </c:pt>
                <c:pt idx="586">
                  <c:v>0.6435</c:v>
                </c:pt>
                <c:pt idx="587">
                  <c:v>0.644</c:v>
                </c:pt>
                <c:pt idx="588">
                  <c:v>0.6445</c:v>
                </c:pt>
                <c:pt idx="589">
                  <c:v>0.645</c:v>
                </c:pt>
                <c:pt idx="590">
                  <c:v>0.6455</c:v>
                </c:pt>
                <c:pt idx="591">
                  <c:v>0.646</c:v>
                </c:pt>
                <c:pt idx="592">
                  <c:v>0.6465</c:v>
                </c:pt>
                <c:pt idx="593">
                  <c:v>0.647</c:v>
                </c:pt>
                <c:pt idx="594">
                  <c:v>0.6475</c:v>
                </c:pt>
                <c:pt idx="595">
                  <c:v>0.648</c:v>
                </c:pt>
                <c:pt idx="596">
                  <c:v>0.6485</c:v>
                </c:pt>
                <c:pt idx="597">
                  <c:v>0.649</c:v>
                </c:pt>
                <c:pt idx="598">
                  <c:v>0.6495</c:v>
                </c:pt>
                <c:pt idx="599">
                  <c:v>0.65</c:v>
                </c:pt>
                <c:pt idx="600">
                  <c:v>0.6505</c:v>
                </c:pt>
                <c:pt idx="601">
                  <c:v>0.651</c:v>
                </c:pt>
                <c:pt idx="602">
                  <c:v>0.6515</c:v>
                </c:pt>
                <c:pt idx="603">
                  <c:v>0.652</c:v>
                </c:pt>
                <c:pt idx="604">
                  <c:v>0.6525</c:v>
                </c:pt>
                <c:pt idx="605">
                  <c:v>0.653</c:v>
                </c:pt>
                <c:pt idx="606">
                  <c:v>0.6535</c:v>
                </c:pt>
                <c:pt idx="607">
                  <c:v>0.654</c:v>
                </c:pt>
                <c:pt idx="608">
                  <c:v>0.6545</c:v>
                </c:pt>
                <c:pt idx="609">
                  <c:v>0.655</c:v>
                </c:pt>
                <c:pt idx="610">
                  <c:v>0.6555</c:v>
                </c:pt>
                <c:pt idx="611">
                  <c:v>0.656</c:v>
                </c:pt>
                <c:pt idx="612">
                  <c:v>0.6565</c:v>
                </c:pt>
                <c:pt idx="613">
                  <c:v>0.657</c:v>
                </c:pt>
                <c:pt idx="614">
                  <c:v>0.6575</c:v>
                </c:pt>
                <c:pt idx="615">
                  <c:v>0.658</c:v>
                </c:pt>
                <c:pt idx="616">
                  <c:v>0.6585</c:v>
                </c:pt>
                <c:pt idx="617">
                  <c:v>0.659</c:v>
                </c:pt>
                <c:pt idx="618">
                  <c:v>0.6595</c:v>
                </c:pt>
                <c:pt idx="619">
                  <c:v>0.66</c:v>
                </c:pt>
                <c:pt idx="620">
                  <c:v>0.6605</c:v>
                </c:pt>
                <c:pt idx="621">
                  <c:v>0.661</c:v>
                </c:pt>
                <c:pt idx="622">
                  <c:v>0.6615</c:v>
                </c:pt>
                <c:pt idx="623">
                  <c:v>0.662</c:v>
                </c:pt>
                <c:pt idx="624">
                  <c:v>0.6625</c:v>
                </c:pt>
                <c:pt idx="625">
                  <c:v>0.663</c:v>
                </c:pt>
                <c:pt idx="626">
                  <c:v>0.6635</c:v>
                </c:pt>
                <c:pt idx="627">
                  <c:v>0.664</c:v>
                </c:pt>
                <c:pt idx="628">
                  <c:v>0.6645</c:v>
                </c:pt>
                <c:pt idx="629">
                  <c:v>0.665</c:v>
                </c:pt>
                <c:pt idx="630">
                  <c:v>0.6655</c:v>
                </c:pt>
                <c:pt idx="631">
                  <c:v>0.666</c:v>
                </c:pt>
                <c:pt idx="632">
                  <c:v>0.6665</c:v>
                </c:pt>
                <c:pt idx="633">
                  <c:v>0.667</c:v>
                </c:pt>
                <c:pt idx="634">
                  <c:v>0.6675</c:v>
                </c:pt>
                <c:pt idx="635">
                  <c:v>0.668</c:v>
                </c:pt>
                <c:pt idx="636">
                  <c:v>0.6685</c:v>
                </c:pt>
                <c:pt idx="637">
                  <c:v>0.669</c:v>
                </c:pt>
                <c:pt idx="638">
                  <c:v>0.6695</c:v>
                </c:pt>
                <c:pt idx="639">
                  <c:v>0.67</c:v>
                </c:pt>
                <c:pt idx="640">
                  <c:v>0.6705</c:v>
                </c:pt>
                <c:pt idx="641">
                  <c:v>0.671</c:v>
                </c:pt>
                <c:pt idx="642">
                  <c:v>0.6715</c:v>
                </c:pt>
                <c:pt idx="643">
                  <c:v>0.672</c:v>
                </c:pt>
                <c:pt idx="644">
                  <c:v>0.6725</c:v>
                </c:pt>
                <c:pt idx="645">
                  <c:v>0.673</c:v>
                </c:pt>
                <c:pt idx="646">
                  <c:v>0.6735</c:v>
                </c:pt>
                <c:pt idx="647">
                  <c:v>0.674</c:v>
                </c:pt>
                <c:pt idx="648">
                  <c:v>0.6745</c:v>
                </c:pt>
                <c:pt idx="649">
                  <c:v>0.675</c:v>
                </c:pt>
                <c:pt idx="650">
                  <c:v>0.6755</c:v>
                </c:pt>
                <c:pt idx="651">
                  <c:v>0.676</c:v>
                </c:pt>
                <c:pt idx="652">
                  <c:v>0.6765</c:v>
                </c:pt>
                <c:pt idx="653">
                  <c:v>0.677</c:v>
                </c:pt>
                <c:pt idx="654">
                  <c:v>0.6775</c:v>
                </c:pt>
                <c:pt idx="655">
                  <c:v>0.678</c:v>
                </c:pt>
                <c:pt idx="656">
                  <c:v>0.6785</c:v>
                </c:pt>
                <c:pt idx="657">
                  <c:v>0.679</c:v>
                </c:pt>
                <c:pt idx="658">
                  <c:v>0.6795</c:v>
                </c:pt>
                <c:pt idx="659">
                  <c:v>0.68</c:v>
                </c:pt>
                <c:pt idx="660">
                  <c:v>0.6805</c:v>
                </c:pt>
                <c:pt idx="661">
                  <c:v>0.681</c:v>
                </c:pt>
                <c:pt idx="662">
                  <c:v>0.6815</c:v>
                </c:pt>
                <c:pt idx="663">
                  <c:v>0.682</c:v>
                </c:pt>
                <c:pt idx="664">
                  <c:v>0.6825</c:v>
                </c:pt>
                <c:pt idx="665">
                  <c:v>0.683</c:v>
                </c:pt>
                <c:pt idx="666">
                  <c:v>0.6835</c:v>
                </c:pt>
                <c:pt idx="667">
                  <c:v>0.684</c:v>
                </c:pt>
                <c:pt idx="668">
                  <c:v>0.6845</c:v>
                </c:pt>
                <c:pt idx="669">
                  <c:v>0.685</c:v>
                </c:pt>
                <c:pt idx="670">
                  <c:v>0.6855</c:v>
                </c:pt>
                <c:pt idx="671">
                  <c:v>0.686</c:v>
                </c:pt>
                <c:pt idx="672">
                  <c:v>0.6865</c:v>
                </c:pt>
                <c:pt idx="673">
                  <c:v>0.687</c:v>
                </c:pt>
                <c:pt idx="674">
                  <c:v>0.6875</c:v>
                </c:pt>
                <c:pt idx="675">
                  <c:v>0.688</c:v>
                </c:pt>
                <c:pt idx="676">
                  <c:v>0.6885</c:v>
                </c:pt>
                <c:pt idx="677">
                  <c:v>0.689</c:v>
                </c:pt>
                <c:pt idx="678">
                  <c:v>0.6895</c:v>
                </c:pt>
                <c:pt idx="679">
                  <c:v>0.69</c:v>
                </c:pt>
                <c:pt idx="680">
                  <c:v>0.6905</c:v>
                </c:pt>
                <c:pt idx="681">
                  <c:v>0.691</c:v>
                </c:pt>
                <c:pt idx="682">
                  <c:v>0.6915</c:v>
                </c:pt>
                <c:pt idx="683">
                  <c:v>0.692</c:v>
                </c:pt>
                <c:pt idx="684">
                  <c:v>0.6925</c:v>
                </c:pt>
                <c:pt idx="685">
                  <c:v>0.693</c:v>
                </c:pt>
                <c:pt idx="686">
                  <c:v>0.6935</c:v>
                </c:pt>
                <c:pt idx="687">
                  <c:v>0.694</c:v>
                </c:pt>
                <c:pt idx="688">
                  <c:v>0.6945</c:v>
                </c:pt>
                <c:pt idx="689">
                  <c:v>0.695</c:v>
                </c:pt>
                <c:pt idx="690">
                  <c:v>0.6955</c:v>
                </c:pt>
                <c:pt idx="691">
                  <c:v>0.696</c:v>
                </c:pt>
                <c:pt idx="692">
                  <c:v>0.6965</c:v>
                </c:pt>
                <c:pt idx="693">
                  <c:v>0.697</c:v>
                </c:pt>
                <c:pt idx="694">
                  <c:v>0.6975</c:v>
                </c:pt>
                <c:pt idx="695">
                  <c:v>0.698</c:v>
                </c:pt>
                <c:pt idx="696">
                  <c:v>0.6985</c:v>
                </c:pt>
                <c:pt idx="697">
                  <c:v>0.699</c:v>
                </c:pt>
                <c:pt idx="698">
                  <c:v>0.6995</c:v>
                </c:pt>
                <c:pt idx="699">
                  <c:v>0.7</c:v>
                </c:pt>
                <c:pt idx="700">
                  <c:v>0.7005</c:v>
                </c:pt>
                <c:pt idx="701">
                  <c:v>0.701</c:v>
                </c:pt>
                <c:pt idx="702">
                  <c:v>0.7015</c:v>
                </c:pt>
                <c:pt idx="703">
                  <c:v>0.702</c:v>
                </c:pt>
                <c:pt idx="704">
                  <c:v>0.7025</c:v>
                </c:pt>
                <c:pt idx="705">
                  <c:v>0.703</c:v>
                </c:pt>
                <c:pt idx="706">
                  <c:v>0.7035</c:v>
                </c:pt>
                <c:pt idx="707">
                  <c:v>0.704</c:v>
                </c:pt>
                <c:pt idx="708">
                  <c:v>0.7045</c:v>
                </c:pt>
                <c:pt idx="709">
                  <c:v>0.705</c:v>
                </c:pt>
                <c:pt idx="710">
                  <c:v>0.7055</c:v>
                </c:pt>
                <c:pt idx="711">
                  <c:v>0.706</c:v>
                </c:pt>
                <c:pt idx="712">
                  <c:v>0.7065</c:v>
                </c:pt>
                <c:pt idx="713">
                  <c:v>0.707</c:v>
                </c:pt>
                <c:pt idx="714">
                  <c:v>0.7075</c:v>
                </c:pt>
                <c:pt idx="715">
                  <c:v>0.708</c:v>
                </c:pt>
                <c:pt idx="716">
                  <c:v>0.7085</c:v>
                </c:pt>
                <c:pt idx="717">
                  <c:v>0.709</c:v>
                </c:pt>
                <c:pt idx="718">
                  <c:v>0.7095</c:v>
                </c:pt>
                <c:pt idx="719">
                  <c:v>0.71</c:v>
                </c:pt>
                <c:pt idx="720">
                  <c:v>0.7105</c:v>
                </c:pt>
                <c:pt idx="721">
                  <c:v>0.711</c:v>
                </c:pt>
                <c:pt idx="722">
                  <c:v>0.7115</c:v>
                </c:pt>
                <c:pt idx="723">
                  <c:v>0.712</c:v>
                </c:pt>
                <c:pt idx="724">
                  <c:v>0.7125</c:v>
                </c:pt>
                <c:pt idx="725">
                  <c:v>0.713</c:v>
                </c:pt>
                <c:pt idx="726">
                  <c:v>0.7135</c:v>
                </c:pt>
                <c:pt idx="727">
                  <c:v>0.714</c:v>
                </c:pt>
                <c:pt idx="728">
                  <c:v>0.7145</c:v>
                </c:pt>
                <c:pt idx="729">
                  <c:v>0.715</c:v>
                </c:pt>
                <c:pt idx="730">
                  <c:v>0.7155</c:v>
                </c:pt>
                <c:pt idx="731">
                  <c:v>0.716</c:v>
                </c:pt>
                <c:pt idx="732">
                  <c:v>0.7165</c:v>
                </c:pt>
                <c:pt idx="733">
                  <c:v>0.717</c:v>
                </c:pt>
                <c:pt idx="734">
                  <c:v>0.7175</c:v>
                </c:pt>
                <c:pt idx="735">
                  <c:v>0.718</c:v>
                </c:pt>
                <c:pt idx="736">
                  <c:v>0.7185</c:v>
                </c:pt>
                <c:pt idx="737">
                  <c:v>0.719</c:v>
                </c:pt>
                <c:pt idx="738">
                  <c:v>0.7195</c:v>
                </c:pt>
                <c:pt idx="739">
                  <c:v>0.72</c:v>
                </c:pt>
                <c:pt idx="740">
                  <c:v>0.7205</c:v>
                </c:pt>
                <c:pt idx="741">
                  <c:v>0.721</c:v>
                </c:pt>
                <c:pt idx="742">
                  <c:v>0.7215</c:v>
                </c:pt>
                <c:pt idx="743">
                  <c:v>0.722</c:v>
                </c:pt>
                <c:pt idx="744">
                  <c:v>0.7225</c:v>
                </c:pt>
                <c:pt idx="745">
                  <c:v>0.723</c:v>
                </c:pt>
                <c:pt idx="746">
                  <c:v>0.7235</c:v>
                </c:pt>
                <c:pt idx="747">
                  <c:v>0.724</c:v>
                </c:pt>
                <c:pt idx="748">
                  <c:v>0.7245</c:v>
                </c:pt>
                <c:pt idx="749">
                  <c:v>0.725</c:v>
                </c:pt>
                <c:pt idx="750">
                  <c:v>0.7255</c:v>
                </c:pt>
                <c:pt idx="751">
                  <c:v>0.726</c:v>
                </c:pt>
                <c:pt idx="752">
                  <c:v>0.7265</c:v>
                </c:pt>
                <c:pt idx="753">
                  <c:v>0.727</c:v>
                </c:pt>
                <c:pt idx="754">
                  <c:v>0.7275</c:v>
                </c:pt>
                <c:pt idx="755">
                  <c:v>0.728</c:v>
                </c:pt>
                <c:pt idx="756">
                  <c:v>0.7285</c:v>
                </c:pt>
                <c:pt idx="757">
                  <c:v>0.729</c:v>
                </c:pt>
                <c:pt idx="758">
                  <c:v>0.7295</c:v>
                </c:pt>
                <c:pt idx="759">
                  <c:v>0.73</c:v>
                </c:pt>
                <c:pt idx="760">
                  <c:v>0.7305</c:v>
                </c:pt>
                <c:pt idx="761">
                  <c:v>0.731</c:v>
                </c:pt>
                <c:pt idx="762">
                  <c:v>0.7315</c:v>
                </c:pt>
                <c:pt idx="763">
                  <c:v>0.732</c:v>
                </c:pt>
                <c:pt idx="764">
                  <c:v>0.7325</c:v>
                </c:pt>
                <c:pt idx="765">
                  <c:v>0.733</c:v>
                </c:pt>
                <c:pt idx="766">
                  <c:v>0.7335</c:v>
                </c:pt>
                <c:pt idx="767">
                  <c:v>0.734</c:v>
                </c:pt>
                <c:pt idx="768">
                  <c:v>0.7345</c:v>
                </c:pt>
                <c:pt idx="769">
                  <c:v>0.735</c:v>
                </c:pt>
                <c:pt idx="770">
                  <c:v>0.7355</c:v>
                </c:pt>
                <c:pt idx="771">
                  <c:v>0.736</c:v>
                </c:pt>
                <c:pt idx="772">
                  <c:v>0.7365</c:v>
                </c:pt>
                <c:pt idx="773">
                  <c:v>0.737</c:v>
                </c:pt>
                <c:pt idx="774">
                  <c:v>0.7375</c:v>
                </c:pt>
                <c:pt idx="775">
                  <c:v>0.738</c:v>
                </c:pt>
                <c:pt idx="776">
                  <c:v>0.7385</c:v>
                </c:pt>
                <c:pt idx="777">
                  <c:v>0.739</c:v>
                </c:pt>
                <c:pt idx="778">
                  <c:v>0.7395</c:v>
                </c:pt>
                <c:pt idx="779">
                  <c:v>0.74</c:v>
                </c:pt>
                <c:pt idx="780">
                  <c:v>0.7405</c:v>
                </c:pt>
                <c:pt idx="781">
                  <c:v>0.741</c:v>
                </c:pt>
                <c:pt idx="782">
                  <c:v>0.7415</c:v>
                </c:pt>
                <c:pt idx="783">
                  <c:v>0.742</c:v>
                </c:pt>
                <c:pt idx="784">
                  <c:v>0.7425</c:v>
                </c:pt>
                <c:pt idx="785">
                  <c:v>0.743</c:v>
                </c:pt>
                <c:pt idx="786">
                  <c:v>0.7435</c:v>
                </c:pt>
                <c:pt idx="787">
                  <c:v>0.744</c:v>
                </c:pt>
                <c:pt idx="788">
                  <c:v>0.7445</c:v>
                </c:pt>
                <c:pt idx="789">
                  <c:v>0.745</c:v>
                </c:pt>
                <c:pt idx="790">
                  <c:v>0.7455</c:v>
                </c:pt>
                <c:pt idx="791">
                  <c:v>0.746</c:v>
                </c:pt>
                <c:pt idx="792">
                  <c:v>0.7465</c:v>
                </c:pt>
                <c:pt idx="793">
                  <c:v>0.747</c:v>
                </c:pt>
                <c:pt idx="794">
                  <c:v>0.7475</c:v>
                </c:pt>
                <c:pt idx="795">
                  <c:v>0.748</c:v>
                </c:pt>
                <c:pt idx="796">
                  <c:v>0.7485</c:v>
                </c:pt>
                <c:pt idx="797">
                  <c:v>0.749</c:v>
                </c:pt>
                <c:pt idx="798">
                  <c:v>0.7495</c:v>
                </c:pt>
                <c:pt idx="799">
                  <c:v>0.75</c:v>
                </c:pt>
                <c:pt idx="800">
                  <c:v>0.7505</c:v>
                </c:pt>
                <c:pt idx="801">
                  <c:v>0.751</c:v>
                </c:pt>
                <c:pt idx="802">
                  <c:v>0.7515</c:v>
                </c:pt>
                <c:pt idx="803">
                  <c:v>0.752</c:v>
                </c:pt>
                <c:pt idx="804">
                  <c:v>0.7525</c:v>
                </c:pt>
                <c:pt idx="805">
                  <c:v>0.753</c:v>
                </c:pt>
                <c:pt idx="806">
                  <c:v>0.7535</c:v>
                </c:pt>
                <c:pt idx="807">
                  <c:v>0.754</c:v>
                </c:pt>
                <c:pt idx="808">
                  <c:v>0.7545</c:v>
                </c:pt>
                <c:pt idx="809">
                  <c:v>0.755</c:v>
                </c:pt>
                <c:pt idx="810">
                  <c:v>0.7555</c:v>
                </c:pt>
                <c:pt idx="811">
                  <c:v>0.756</c:v>
                </c:pt>
                <c:pt idx="812">
                  <c:v>0.7565</c:v>
                </c:pt>
                <c:pt idx="813">
                  <c:v>0.757</c:v>
                </c:pt>
                <c:pt idx="814">
                  <c:v>0.7575</c:v>
                </c:pt>
                <c:pt idx="815">
                  <c:v>0.758</c:v>
                </c:pt>
                <c:pt idx="816">
                  <c:v>0.7585</c:v>
                </c:pt>
                <c:pt idx="817">
                  <c:v>0.759</c:v>
                </c:pt>
                <c:pt idx="818">
                  <c:v>0.7595</c:v>
                </c:pt>
                <c:pt idx="819">
                  <c:v>0.76</c:v>
                </c:pt>
                <c:pt idx="820">
                  <c:v>0.7605</c:v>
                </c:pt>
                <c:pt idx="821">
                  <c:v>0.761</c:v>
                </c:pt>
                <c:pt idx="822">
                  <c:v>0.7615</c:v>
                </c:pt>
                <c:pt idx="823">
                  <c:v>0.762</c:v>
                </c:pt>
                <c:pt idx="824">
                  <c:v>0.7625</c:v>
                </c:pt>
                <c:pt idx="825">
                  <c:v>0.763</c:v>
                </c:pt>
                <c:pt idx="826">
                  <c:v>0.7635</c:v>
                </c:pt>
                <c:pt idx="827">
                  <c:v>0.764</c:v>
                </c:pt>
                <c:pt idx="828">
                  <c:v>0.7645</c:v>
                </c:pt>
                <c:pt idx="829">
                  <c:v>0.765</c:v>
                </c:pt>
                <c:pt idx="830">
                  <c:v>0.7655</c:v>
                </c:pt>
                <c:pt idx="831">
                  <c:v>0.766</c:v>
                </c:pt>
                <c:pt idx="832">
                  <c:v>0.7665</c:v>
                </c:pt>
                <c:pt idx="833">
                  <c:v>0.767</c:v>
                </c:pt>
                <c:pt idx="834">
                  <c:v>0.7675</c:v>
                </c:pt>
                <c:pt idx="835">
                  <c:v>0.768</c:v>
                </c:pt>
                <c:pt idx="836">
                  <c:v>0.7685</c:v>
                </c:pt>
                <c:pt idx="837">
                  <c:v>0.769</c:v>
                </c:pt>
                <c:pt idx="838">
                  <c:v>0.7695</c:v>
                </c:pt>
                <c:pt idx="839">
                  <c:v>0.77</c:v>
                </c:pt>
                <c:pt idx="840">
                  <c:v>0.7705</c:v>
                </c:pt>
                <c:pt idx="841">
                  <c:v>0.771</c:v>
                </c:pt>
                <c:pt idx="842">
                  <c:v>0.7715</c:v>
                </c:pt>
                <c:pt idx="843">
                  <c:v>0.772</c:v>
                </c:pt>
                <c:pt idx="844">
                  <c:v>0.7725</c:v>
                </c:pt>
                <c:pt idx="845">
                  <c:v>0.773</c:v>
                </c:pt>
                <c:pt idx="846">
                  <c:v>0.7735</c:v>
                </c:pt>
                <c:pt idx="847">
                  <c:v>0.774</c:v>
                </c:pt>
                <c:pt idx="848">
                  <c:v>0.7745</c:v>
                </c:pt>
                <c:pt idx="849">
                  <c:v>0.775</c:v>
                </c:pt>
                <c:pt idx="850">
                  <c:v>0.7755</c:v>
                </c:pt>
                <c:pt idx="851">
                  <c:v>0.776</c:v>
                </c:pt>
                <c:pt idx="852">
                  <c:v>0.7765</c:v>
                </c:pt>
                <c:pt idx="853">
                  <c:v>0.777</c:v>
                </c:pt>
                <c:pt idx="854">
                  <c:v>0.7775</c:v>
                </c:pt>
                <c:pt idx="855">
                  <c:v>0.778</c:v>
                </c:pt>
                <c:pt idx="856">
                  <c:v>0.7785</c:v>
                </c:pt>
                <c:pt idx="857">
                  <c:v>0.779</c:v>
                </c:pt>
                <c:pt idx="858">
                  <c:v>0.7795</c:v>
                </c:pt>
                <c:pt idx="859">
                  <c:v>0.78</c:v>
                </c:pt>
                <c:pt idx="860">
                  <c:v>0.7805</c:v>
                </c:pt>
                <c:pt idx="861">
                  <c:v>0.781</c:v>
                </c:pt>
                <c:pt idx="862">
                  <c:v>0.7815</c:v>
                </c:pt>
                <c:pt idx="863">
                  <c:v>0.782</c:v>
                </c:pt>
                <c:pt idx="864">
                  <c:v>0.7825</c:v>
                </c:pt>
                <c:pt idx="865">
                  <c:v>0.783</c:v>
                </c:pt>
                <c:pt idx="866">
                  <c:v>0.7835</c:v>
                </c:pt>
                <c:pt idx="867">
                  <c:v>0.784</c:v>
                </c:pt>
                <c:pt idx="868">
                  <c:v>0.7845</c:v>
                </c:pt>
                <c:pt idx="869">
                  <c:v>0.785</c:v>
                </c:pt>
                <c:pt idx="870">
                  <c:v>0.7855</c:v>
                </c:pt>
                <c:pt idx="871">
                  <c:v>0.786</c:v>
                </c:pt>
                <c:pt idx="872">
                  <c:v>0.7865</c:v>
                </c:pt>
                <c:pt idx="873">
                  <c:v>0.787</c:v>
                </c:pt>
                <c:pt idx="874">
                  <c:v>0.7875</c:v>
                </c:pt>
                <c:pt idx="875">
                  <c:v>0.788</c:v>
                </c:pt>
                <c:pt idx="876">
                  <c:v>0.7885</c:v>
                </c:pt>
                <c:pt idx="877">
                  <c:v>0.789</c:v>
                </c:pt>
                <c:pt idx="878">
                  <c:v>0.7895</c:v>
                </c:pt>
                <c:pt idx="879">
                  <c:v>0.79</c:v>
                </c:pt>
                <c:pt idx="880">
                  <c:v>0.7905</c:v>
                </c:pt>
                <c:pt idx="881">
                  <c:v>0.791</c:v>
                </c:pt>
                <c:pt idx="882">
                  <c:v>0.7915</c:v>
                </c:pt>
                <c:pt idx="883">
                  <c:v>0.792</c:v>
                </c:pt>
                <c:pt idx="884">
                  <c:v>0.7925</c:v>
                </c:pt>
                <c:pt idx="885">
                  <c:v>0.793</c:v>
                </c:pt>
                <c:pt idx="886">
                  <c:v>0.7935</c:v>
                </c:pt>
                <c:pt idx="887">
                  <c:v>0.794</c:v>
                </c:pt>
                <c:pt idx="888">
                  <c:v>0.7945</c:v>
                </c:pt>
                <c:pt idx="889">
                  <c:v>0.795</c:v>
                </c:pt>
                <c:pt idx="890">
                  <c:v>0.7955</c:v>
                </c:pt>
                <c:pt idx="891">
                  <c:v>0.796</c:v>
                </c:pt>
                <c:pt idx="892">
                  <c:v>0.7965</c:v>
                </c:pt>
                <c:pt idx="893">
                  <c:v>0.797</c:v>
                </c:pt>
                <c:pt idx="894">
                  <c:v>0.7975</c:v>
                </c:pt>
                <c:pt idx="895">
                  <c:v>0.798</c:v>
                </c:pt>
                <c:pt idx="896">
                  <c:v>0.7985</c:v>
                </c:pt>
                <c:pt idx="897">
                  <c:v>0.799</c:v>
                </c:pt>
                <c:pt idx="898">
                  <c:v>0.7995</c:v>
                </c:pt>
                <c:pt idx="899">
                  <c:v>0.8</c:v>
                </c:pt>
                <c:pt idx="900">
                  <c:v>0.8005</c:v>
                </c:pt>
                <c:pt idx="901">
                  <c:v>0.801</c:v>
                </c:pt>
                <c:pt idx="902">
                  <c:v>0.8015</c:v>
                </c:pt>
                <c:pt idx="903">
                  <c:v>0.802</c:v>
                </c:pt>
                <c:pt idx="904">
                  <c:v>0.8025</c:v>
                </c:pt>
                <c:pt idx="905">
                  <c:v>0.803</c:v>
                </c:pt>
                <c:pt idx="906">
                  <c:v>0.8035</c:v>
                </c:pt>
                <c:pt idx="907">
                  <c:v>0.804</c:v>
                </c:pt>
                <c:pt idx="908">
                  <c:v>0.8045</c:v>
                </c:pt>
                <c:pt idx="909">
                  <c:v>0.805</c:v>
                </c:pt>
                <c:pt idx="910">
                  <c:v>0.8055</c:v>
                </c:pt>
                <c:pt idx="911">
                  <c:v>0.806</c:v>
                </c:pt>
                <c:pt idx="912">
                  <c:v>0.8065</c:v>
                </c:pt>
                <c:pt idx="913">
                  <c:v>0.807</c:v>
                </c:pt>
                <c:pt idx="914">
                  <c:v>0.8075</c:v>
                </c:pt>
                <c:pt idx="915">
                  <c:v>0.808</c:v>
                </c:pt>
                <c:pt idx="916">
                  <c:v>0.8085</c:v>
                </c:pt>
                <c:pt idx="917">
                  <c:v>0.809</c:v>
                </c:pt>
                <c:pt idx="918">
                  <c:v>0.8095</c:v>
                </c:pt>
                <c:pt idx="919">
                  <c:v>0.81</c:v>
                </c:pt>
                <c:pt idx="920">
                  <c:v>0.8105</c:v>
                </c:pt>
                <c:pt idx="921">
                  <c:v>0.811</c:v>
                </c:pt>
                <c:pt idx="922">
                  <c:v>0.8115</c:v>
                </c:pt>
                <c:pt idx="923">
                  <c:v>0.812</c:v>
                </c:pt>
                <c:pt idx="924">
                  <c:v>0.8125</c:v>
                </c:pt>
                <c:pt idx="925">
                  <c:v>0.813</c:v>
                </c:pt>
                <c:pt idx="926">
                  <c:v>0.8135</c:v>
                </c:pt>
                <c:pt idx="927">
                  <c:v>0.814</c:v>
                </c:pt>
                <c:pt idx="928">
                  <c:v>0.8145</c:v>
                </c:pt>
                <c:pt idx="929">
                  <c:v>0.815</c:v>
                </c:pt>
                <c:pt idx="930">
                  <c:v>0.8155</c:v>
                </c:pt>
                <c:pt idx="931">
                  <c:v>0.816</c:v>
                </c:pt>
                <c:pt idx="932">
                  <c:v>0.8165</c:v>
                </c:pt>
                <c:pt idx="933">
                  <c:v>0.817</c:v>
                </c:pt>
                <c:pt idx="934">
                  <c:v>0.8175</c:v>
                </c:pt>
                <c:pt idx="935">
                  <c:v>0.818</c:v>
                </c:pt>
                <c:pt idx="936">
                  <c:v>0.8185</c:v>
                </c:pt>
                <c:pt idx="937">
                  <c:v>0.819</c:v>
                </c:pt>
                <c:pt idx="938">
                  <c:v>0.8195</c:v>
                </c:pt>
                <c:pt idx="939">
                  <c:v>0.82</c:v>
                </c:pt>
                <c:pt idx="940">
                  <c:v>0.8205</c:v>
                </c:pt>
                <c:pt idx="941">
                  <c:v>0.821</c:v>
                </c:pt>
                <c:pt idx="942">
                  <c:v>0.8215</c:v>
                </c:pt>
                <c:pt idx="943">
                  <c:v>0.822</c:v>
                </c:pt>
                <c:pt idx="944">
                  <c:v>0.8225</c:v>
                </c:pt>
                <c:pt idx="945">
                  <c:v>0.823</c:v>
                </c:pt>
                <c:pt idx="946">
                  <c:v>0.8235</c:v>
                </c:pt>
                <c:pt idx="947">
                  <c:v>0.824</c:v>
                </c:pt>
                <c:pt idx="948">
                  <c:v>0.8245</c:v>
                </c:pt>
                <c:pt idx="949">
                  <c:v>0.825</c:v>
                </c:pt>
                <c:pt idx="950">
                  <c:v>0.8255</c:v>
                </c:pt>
                <c:pt idx="951">
                  <c:v>0.826</c:v>
                </c:pt>
                <c:pt idx="952">
                  <c:v>0.8265</c:v>
                </c:pt>
                <c:pt idx="953">
                  <c:v>0.827</c:v>
                </c:pt>
                <c:pt idx="954">
                  <c:v>0.8275</c:v>
                </c:pt>
                <c:pt idx="955">
                  <c:v>0.828</c:v>
                </c:pt>
                <c:pt idx="956">
                  <c:v>0.8285</c:v>
                </c:pt>
                <c:pt idx="957">
                  <c:v>0.829</c:v>
                </c:pt>
                <c:pt idx="958">
                  <c:v>0.8295</c:v>
                </c:pt>
                <c:pt idx="959">
                  <c:v>0.83</c:v>
                </c:pt>
                <c:pt idx="960">
                  <c:v>0.8305</c:v>
                </c:pt>
                <c:pt idx="961">
                  <c:v>0.831</c:v>
                </c:pt>
                <c:pt idx="962">
                  <c:v>0.8315</c:v>
                </c:pt>
                <c:pt idx="963">
                  <c:v>0.832</c:v>
                </c:pt>
                <c:pt idx="964">
                  <c:v>0.8325</c:v>
                </c:pt>
                <c:pt idx="965">
                  <c:v>0.833</c:v>
                </c:pt>
                <c:pt idx="966">
                  <c:v>0.8335</c:v>
                </c:pt>
                <c:pt idx="967">
                  <c:v>0.834</c:v>
                </c:pt>
                <c:pt idx="968">
                  <c:v>0.8345</c:v>
                </c:pt>
                <c:pt idx="969">
                  <c:v>0.835</c:v>
                </c:pt>
                <c:pt idx="970">
                  <c:v>0.8355</c:v>
                </c:pt>
                <c:pt idx="971">
                  <c:v>0.836</c:v>
                </c:pt>
                <c:pt idx="972">
                  <c:v>0.8365</c:v>
                </c:pt>
                <c:pt idx="973">
                  <c:v>0.837</c:v>
                </c:pt>
                <c:pt idx="974">
                  <c:v>0.8375</c:v>
                </c:pt>
                <c:pt idx="975">
                  <c:v>0.838</c:v>
                </c:pt>
                <c:pt idx="976">
                  <c:v>0.8385</c:v>
                </c:pt>
                <c:pt idx="977">
                  <c:v>0.839</c:v>
                </c:pt>
                <c:pt idx="978">
                  <c:v>0.8395</c:v>
                </c:pt>
                <c:pt idx="979">
                  <c:v>0.84</c:v>
                </c:pt>
                <c:pt idx="980">
                  <c:v>0.8405</c:v>
                </c:pt>
                <c:pt idx="981">
                  <c:v>0.841</c:v>
                </c:pt>
                <c:pt idx="982">
                  <c:v>0.8415</c:v>
                </c:pt>
                <c:pt idx="983">
                  <c:v>0.842</c:v>
                </c:pt>
                <c:pt idx="984">
                  <c:v>0.8425</c:v>
                </c:pt>
                <c:pt idx="985">
                  <c:v>0.843</c:v>
                </c:pt>
                <c:pt idx="986">
                  <c:v>0.8435</c:v>
                </c:pt>
                <c:pt idx="987">
                  <c:v>0.844</c:v>
                </c:pt>
                <c:pt idx="988">
                  <c:v>0.8445</c:v>
                </c:pt>
                <c:pt idx="989">
                  <c:v>0.845</c:v>
                </c:pt>
                <c:pt idx="990">
                  <c:v>0.8455</c:v>
                </c:pt>
                <c:pt idx="991">
                  <c:v>0.846</c:v>
                </c:pt>
                <c:pt idx="992">
                  <c:v>0.8465</c:v>
                </c:pt>
                <c:pt idx="993">
                  <c:v>0.847</c:v>
                </c:pt>
                <c:pt idx="994">
                  <c:v>0.8475</c:v>
                </c:pt>
                <c:pt idx="995">
                  <c:v>0.848</c:v>
                </c:pt>
                <c:pt idx="996">
                  <c:v>0.8485</c:v>
                </c:pt>
                <c:pt idx="997">
                  <c:v>0.849</c:v>
                </c:pt>
                <c:pt idx="998">
                  <c:v>0.8495</c:v>
                </c:pt>
                <c:pt idx="999">
                  <c:v>0.85</c:v>
                </c:pt>
              </c:numCache>
            </c:numRef>
          </c:xVal>
          <c:yVal>
            <c:numRef>
              <c:f>B34V!$C$6:$C$1005</c:f>
              <c:numCache>
                <c:formatCode>General</c:formatCode>
                <c:ptCount val="1000"/>
                <c:pt idx="0">
                  <c:v>253.81</c:v>
                </c:pt>
                <c:pt idx="1">
                  <c:v>257.2809999999998</c:v>
                </c:pt>
                <c:pt idx="2">
                  <c:v>258.9359999999998</c:v>
                </c:pt>
                <c:pt idx="3">
                  <c:v>256.065</c:v>
                </c:pt>
                <c:pt idx="4">
                  <c:v>251.824</c:v>
                </c:pt>
                <c:pt idx="5">
                  <c:v>251.672</c:v>
                </c:pt>
                <c:pt idx="6">
                  <c:v>252.677</c:v>
                </c:pt>
                <c:pt idx="7">
                  <c:v>251.978</c:v>
                </c:pt>
                <c:pt idx="8">
                  <c:v>250.948</c:v>
                </c:pt>
                <c:pt idx="9">
                  <c:v>250.066</c:v>
                </c:pt>
                <c:pt idx="10">
                  <c:v>251.635</c:v>
                </c:pt>
                <c:pt idx="11">
                  <c:v>254.215</c:v>
                </c:pt>
                <c:pt idx="12">
                  <c:v>253.06</c:v>
                </c:pt>
                <c:pt idx="13">
                  <c:v>249.389</c:v>
                </c:pt>
                <c:pt idx="14">
                  <c:v>245.779</c:v>
                </c:pt>
                <c:pt idx="15">
                  <c:v>242.949</c:v>
                </c:pt>
                <c:pt idx="16">
                  <c:v>240.885</c:v>
                </c:pt>
                <c:pt idx="17">
                  <c:v>241.175</c:v>
                </c:pt>
                <c:pt idx="18">
                  <c:v>242.702</c:v>
                </c:pt>
                <c:pt idx="19">
                  <c:v>242.136</c:v>
                </c:pt>
                <c:pt idx="20">
                  <c:v>240.165</c:v>
                </c:pt>
                <c:pt idx="21">
                  <c:v>239.377</c:v>
                </c:pt>
                <c:pt idx="22">
                  <c:v>240.019</c:v>
                </c:pt>
                <c:pt idx="23">
                  <c:v>241.244</c:v>
                </c:pt>
                <c:pt idx="24">
                  <c:v>239.019</c:v>
                </c:pt>
                <c:pt idx="25">
                  <c:v>237.132</c:v>
                </c:pt>
                <c:pt idx="26">
                  <c:v>240.933</c:v>
                </c:pt>
                <c:pt idx="27">
                  <c:v>243.769</c:v>
                </c:pt>
                <c:pt idx="28">
                  <c:v>242.306</c:v>
                </c:pt>
                <c:pt idx="29">
                  <c:v>241.217</c:v>
                </c:pt>
                <c:pt idx="30">
                  <c:v>240.228</c:v>
                </c:pt>
                <c:pt idx="31">
                  <c:v>237.384</c:v>
                </c:pt>
                <c:pt idx="32">
                  <c:v>235.543</c:v>
                </c:pt>
                <c:pt idx="33">
                  <c:v>237.53</c:v>
                </c:pt>
                <c:pt idx="34">
                  <c:v>239.511</c:v>
                </c:pt>
                <c:pt idx="35">
                  <c:v>238.211</c:v>
                </c:pt>
                <c:pt idx="36">
                  <c:v>237.493</c:v>
                </c:pt>
                <c:pt idx="37">
                  <c:v>237.92</c:v>
                </c:pt>
                <c:pt idx="38">
                  <c:v>237.136</c:v>
                </c:pt>
                <c:pt idx="39">
                  <c:v>235.184</c:v>
                </c:pt>
                <c:pt idx="40">
                  <c:v>234.433</c:v>
                </c:pt>
                <c:pt idx="41">
                  <c:v>236.883</c:v>
                </c:pt>
                <c:pt idx="42">
                  <c:v>240.202</c:v>
                </c:pt>
                <c:pt idx="43">
                  <c:v>243.877</c:v>
                </c:pt>
                <c:pt idx="44">
                  <c:v>245.236</c:v>
                </c:pt>
                <c:pt idx="45">
                  <c:v>249.223</c:v>
                </c:pt>
                <c:pt idx="46">
                  <c:v>259.5489999999999</c:v>
                </c:pt>
                <c:pt idx="47">
                  <c:v>256.3469999999999</c:v>
                </c:pt>
                <c:pt idx="48">
                  <c:v>249.543</c:v>
                </c:pt>
                <c:pt idx="49">
                  <c:v>265.6379999999999</c:v>
                </c:pt>
                <c:pt idx="50">
                  <c:v>281.113</c:v>
                </c:pt>
                <c:pt idx="51">
                  <c:v>267.696</c:v>
                </c:pt>
                <c:pt idx="52">
                  <c:v>251.875</c:v>
                </c:pt>
                <c:pt idx="53">
                  <c:v>272.714</c:v>
                </c:pt>
                <c:pt idx="54">
                  <c:v>309.598</c:v>
                </c:pt>
                <c:pt idx="55">
                  <c:v>320.0359999999998</c:v>
                </c:pt>
                <c:pt idx="56">
                  <c:v>295.779</c:v>
                </c:pt>
                <c:pt idx="57">
                  <c:v>262.742</c:v>
                </c:pt>
                <c:pt idx="58">
                  <c:v>264.5269999999998</c:v>
                </c:pt>
                <c:pt idx="59">
                  <c:v>303.853</c:v>
                </c:pt>
                <c:pt idx="60">
                  <c:v>335.511</c:v>
                </c:pt>
                <c:pt idx="61">
                  <c:v>337.27</c:v>
                </c:pt>
                <c:pt idx="62">
                  <c:v>326.9529999999999</c:v>
                </c:pt>
                <c:pt idx="63">
                  <c:v>310.5219999999998</c:v>
                </c:pt>
                <c:pt idx="64">
                  <c:v>277.095</c:v>
                </c:pt>
                <c:pt idx="65">
                  <c:v>256.546</c:v>
                </c:pt>
                <c:pt idx="66">
                  <c:v>279.579</c:v>
                </c:pt>
                <c:pt idx="67">
                  <c:v>319.2459999999999</c:v>
                </c:pt>
                <c:pt idx="68">
                  <c:v>342.521</c:v>
                </c:pt>
                <c:pt idx="69">
                  <c:v>351.195</c:v>
                </c:pt>
                <c:pt idx="70">
                  <c:v>353.0590000000001</c:v>
                </c:pt>
                <c:pt idx="71">
                  <c:v>347.147</c:v>
                </c:pt>
                <c:pt idx="72">
                  <c:v>336.637</c:v>
                </c:pt>
                <c:pt idx="73">
                  <c:v>321.4019999999998</c:v>
                </c:pt>
                <c:pt idx="74">
                  <c:v>290.9549999999999</c:v>
                </c:pt>
                <c:pt idx="75">
                  <c:v>252.757</c:v>
                </c:pt>
                <c:pt idx="76">
                  <c:v>245.307</c:v>
                </c:pt>
                <c:pt idx="77">
                  <c:v>279.9619999999998</c:v>
                </c:pt>
                <c:pt idx="78">
                  <c:v>320.195</c:v>
                </c:pt>
                <c:pt idx="79">
                  <c:v>340.9289999999998</c:v>
                </c:pt>
                <c:pt idx="80">
                  <c:v>345.6089999999999</c:v>
                </c:pt>
                <c:pt idx="81">
                  <c:v>342.757</c:v>
                </c:pt>
                <c:pt idx="82">
                  <c:v>336.269</c:v>
                </c:pt>
                <c:pt idx="83">
                  <c:v>330.762</c:v>
                </c:pt>
                <c:pt idx="84">
                  <c:v>329.072</c:v>
                </c:pt>
                <c:pt idx="85">
                  <c:v>332.502</c:v>
                </c:pt>
                <c:pt idx="86">
                  <c:v>337.844</c:v>
                </c:pt>
                <c:pt idx="87">
                  <c:v>336.706</c:v>
                </c:pt>
                <c:pt idx="88">
                  <c:v>327.8</c:v>
                </c:pt>
                <c:pt idx="89">
                  <c:v>311.086</c:v>
                </c:pt>
                <c:pt idx="90">
                  <c:v>280.06</c:v>
                </c:pt>
                <c:pt idx="91">
                  <c:v>239.998</c:v>
                </c:pt>
                <c:pt idx="92">
                  <c:v>224.072</c:v>
                </c:pt>
                <c:pt idx="93">
                  <c:v>249.918</c:v>
                </c:pt>
                <c:pt idx="94">
                  <c:v>286.5869999999998</c:v>
                </c:pt>
                <c:pt idx="95">
                  <c:v>307.833</c:v>
                </c:pt>
                <c:pt idx="96">
                  <c:v>315.692</c:v>
                </c:pt>
                <c:pt idx="97">
                  <c:v>317.1</c:v>
                </c:pt>
                <c:pt idx="98">
                  <c:v>313.3059999999999</c:v>
                </c:pt>
                <c:pt idx="99">
                  <c:v>304.466</c:v>
                </c:pt>
                <c:pt idx="100">
                  <c:v>297.6739999999999</c:v>
                </c:pt>
                <c:pt idx="101">
                  <c:v>294.4789999999998</c:v>
                </c:pt>
                <c:pt idx="102">
                  <c:v>286.6139999999999</c:v>
                </c:pt>
                <c:pt idx="103">
                  <c:v>280.253</c:v>
                </c:pt>
                <c:pt idx="104">
                  <c:v>287.678</c:v>
                </c:pt>
                <c:pt idx="105">
                  <c:v>298.194</c:v>
                </c:pt>
                <c:pt idx="106">
                  <c:v>302.01</c:v>
                </c:pt>
                <c:pt idx="107">
                  <c:v>302.42</c:v>
                </c:pt>
                <c:pt idx="108">
                  <c:v>301.4649999999999</c:v>
                </c:pt>
                <c:pt idx="109">
                  <c:v>300.077</c:v>
                </c:pt>
                <c:pt idx="110">
                  <c:v>297.891</c:v>
                </c:pt>
                <c:pt idx="111">
                  <c:v>294.062</c:v>
                </c:pt>
                <c:pt idx="112">
                  <c:v>290.58</c:v>
                </c:pt>
                <c:pt idx="113">
                  <c:v>288.8539999999999</c:v>
                </c:pt>
                <c:pt idx="114">
                  <c:v>285.608</c:v>
                </c:pt>
                <c:pt idx="115">
                  <c:v>277.072</c:v>
                </c:pt>
                <c:pt idx="116">
                  <c:v>258.616</c:v>
                </c:pt>
                <c:pt idx="117">
                  <c:v>226.771</c:v>
                </c:pt>
                <c:pt idx="118">
                  <c:v>201.514</c:v>
                </c:pt>
                <c:pt idx="119">
                  <c:v>209.575</c:v>
                </c:pt>
                <c:pt idx="120">
                  <c:v>238.715</c:v>
                </c:pt>
                <c:pt idx="121">
                  <c:v>260.901</c:v>
                </c:pt>
                <c:pt idx="122">
                  <c:v>270.555</c:v>
                </c:pt>
                <c:pt idx="123">
                  <c:v>275.1089999999999</c:v>
                </c:pt>
                <c:pt idx="124">
                  <c:v>276.9189999999998</c:v>
                </c:pt>
                <c:pt idx="125">
                  <c:v>273.2909999999998</c:v>
                </c:pt>
                <c:pt idx="126">
                  <c:v>265.63</c:v>
                </c:pt>
                <c:pt idx="127">
                  <c:v>262.625</c:v>
                </c:pt>
                <c:pt idx="128">
                  <c:v>267.241</c:v>
                </c:pt>
                <c:pt idx="129">
                  <c:v>272.1190000000001</c:v>
                </c:pt>
                <c:pt idx="130">
                  <c:v>273.5849999999999</c:v>
                </c:pt>
                <c:pt idx="131">
                  <c:v>272.944</c:v>
                </c:pt>
                <c:pt idx="132">
                  <c:v>271.237</c:v>
                </c:pt>
                <c:pt idx="133">
                  <c:v>270.076</c:v>
                </c:pt>
                <c:pt idx="134">
                  <c:v>268.9299999999998</c:v>
                </c:pt>
                <c:pt idx="135">
                  <c:v>266.1720000000001</c:v>
                </c:pt>
                <c:pt idx="136">
                  <c:v>263.9089999999998</c:v>
                </c:pt>
                <c:pt idx="137">
                  <c:v>262.75</c:v>
                </c:pt>
                <c:pt idx="138">
                  <c:v>261.152</c:v>
                </c:pt>
                <c:pt idx="139">
                  <c:v>259.4789999999998</c:v>
                </c:pt>
                <c:pt idx="140">
                  <c:v>258.38</c:v>
                </c:pt>
                <c:pt idx="141">
                  <c:v>256.795</c:v>
                </c:pt>
                <c:pt idx="142">
                  <c:v>254.215</c:v>
                </c:pt>
                <c:pt idx="143">
                  <c:v>252.415</c:v>
                </c:pt>
                <c:pt idx="144">
                  <c:v>251.452</c:v>
                </c:pt>
                <c:pt idx="145">
                  <c:v>250.869</c:v>
                </c:pt>
                <c:pt idx="146">
                  <c:v>251.033</c:v>
                </c:pt>
                <c:pt idx="147">
                  <c:v>250.81</c:v>
                </c:pt>
                <c:pt idx="148">
                  <c:v>248.93</c:v>
                </c:pt>
                <c:pt idx="149">
                  <c:v>245.828</c:v>
                </c:pt>
                <c:pt idx="150">
                  <c:v>243.059</c:v>
                </c:pt>
                <c:pt idx="151">
                  <c:v>241.258</c:v>
                </c:pt>
                <c:pt idx="152">
                  <c:v>240.548</c:v>
                </c:pt>
                <c:pt idx="153">
                  <c:v>240.605</c:v>
                </c:pt>
                <c:pt idx="154">
                  <c:v>240.704</c:v>
                </c:pt>
                <c:pt idx="155">
                  <c:v>240.071</c:v>
                </c:pt>
                <c:pt idx="156">
                  <c:v>239.813</c:v>
                </c:pt>
                <c:pt idx="157">
                  <c:v>240.512</c:v>
                </c:pt>
                <c:pt idx="158">
                  <c:v>239.967</c:v>
                </c:pt>
                <c:pt idx="159">
                  <c:v>237.716</c:v>
                </c:pt>
                <c:pt idx="160">
                  <c:v>235.188</c:v>
                </c:pt>
                <c:pt idx="161">
                  <c:v>233.065</c:v>
                </c:pt>
                <c:pt idx="162">
                  <c:v>229.856</c:v>
                </c:pt>
                <c:pt idx="163">
                  <c:v>221.692</c:v>
                </c:pt>
                <c:pt idx="164">
                  <c:v>204.047</c:v>
                </c:pt>
                <c:pt idx="165">
                  <c:v>178.742</c:v>
                </c:pt>
                <c:pt idx="166">
                  <c:v>163.088</c:v>
                </c:pt>
                <c:pt idx="167">
                  <c:v>172.845</c:v>
                </c:pt>
                <c:pt idx="168">
                  <c:v>195.587</c:v>
                </c:pt>
                <c:pt idx="169">
                  <c:v>213.594</c:v>
                </c:pt>
                <c:pt idx="170">
                  <c:v>223.086</c:v>
                </c:pt>
                <c:pt idx="171">
                  <c:v>225.958</c:v>
                </c:pt>
                <c:pt idx="172">
                  <c:v>225.936</c:v>
                </c:pt>
                <c:pt idx="173">
                  <c:v>224.895</c:v>
                </c:pt>
                <c:pt idx="174">
                  <c:v>220.983</c:v>
                </c:pt>
                <c:pt idx="175">
                  <c:v>214.687</c:v>
                </c:pt>
                <c:pt idx="176">
                  <c:v>213.65</c:v>
                </c:pt>
                <c:pt idx="177">
                  <c:v>217.998</c:v>
                </c:pt>
                <c:pt idx="178">
                  <c:v>220.065</c:v>
                </c:pt>
                <c:pt idx="179">
                  <c:v>218.835</c:v>
                </c:pt>
                <c:pt idx="180">
                  <c:v>216.767</c:v>
                </c:pt>
                <c:pt idx="181">
                  <c:v>214.519</c:v>
                </c:pt>
                <c:pt idx="182">
                  <c:v>210.894</c:v>
                </c:pt>
                <c:pt idx="183">
                  <c:v>207.236</c:v>
                </c:pt>
                <c:pt idx="184">
                  <c:v>205.043</c:v>
                </c:pt>
                <c:pt idx="185">
                  <c:v>204.395</c:v>
                </c:pt>
                <c:pt idx="186">
                  <c:v>205.869</c:v>
                </c:pt>
                <c:pt idx="187">
                  <c:v>208.237</c:v>
                </c:pt>
                <c:pt idx="188">
                  <c:v>209.901</c:v>
                </c:pt>
                <c:pt idx="189">
                  <c:v>209.718</c:v>
                </c:pt>
                <c:pt idx="190">
                  <c:v>206.201</c:v>
                </c:pt>
                <c:pt idx="191">
                  <c:v>198.604</c:v>
                </c:pt>
                <c:pt idx="192">
                  <c:v>191.803</c:v>
                </c:pt>
                <c:pt idx="193">
                  <c:v>193.321</c:v>
                </c:pt>
                <c:pt idx="194">
                  <c:v>198.189</c:v>
                </c:pt>
                <c:pt idx="195">
                  <c:v>201.326</c:v>
                </c:pt>
                <c:pt idx="196">
                  <c:v>203.094</c:v>
                </c:pt>
                <c:pt idx="197">
                  <c:v>203.056</c:v>
                </c:pt>
                <c:pt idx="198">
                  <c:v>201.318</c:v>
                </c:pt>
                <c:pt idx="199">
                  <c:v>200.894</c:v>
                </c:pt>
                <c:pt idx="200">
                  <c:v>200.555</c:v>
                </c:pt>
                <c:pt idx="201">
                  <c:v>200.722</c:v>
                </c:pt>
                <c:pt idx="202">
                  <c:v>199.928</c:v>
                </c:pt>
                <c:pt idx="203">
                  <c:v>198.782</c:v>
                </c:pt>
                <c:pt idx="204">
                  <c:v>197.524</c:v>
                </c:pt>
                <c:pt idx="205">
                  <c:v>197.321</c:v>
                </c:pt>
                <c:pt idx="206">
                  <c:v>196.292</c:v>
                </c:pt>
                <c:pt idx="207">
                  <c:v>194.675</c:v>
                </c:pt>
                <c:pt idx="208">
                  <c:v>192.055</c:v>
                </c:pt>
                <c:pt idx="209">
                  <c:v>192.435</c:v>
                </c:pt>
                <c:pt idx="210">
                  <c:v>192.088</c:v>
                </c:pt>
                <c:pt idx="211">
                  <c:v>192.071</c:v>
                </c:pt>
                <c:pt idx="212">
                  <c:v>190.395</c:v>
                </c:pt>
                <c:pt idx="213">
                  <c:v>189.414</c:v>
                </c:pt>
                <c:pt idx="214">
                  <c:v>188.051</c:v>
                </c:pt>
                <c:pt idx="215">
                  <c:v>187.201</c:v>
                </c:pt>
                <c:pt idx="216">
                  <c:v>185.992</c:v>
                </c:pt>
                <c:pt idx="217">
                  <c:v>184.94</c:v>
                </c:pt>
                <c:pt idx="218">
                  <c:v>182.835</c:v>
                </c:pt>
                <c:pt idx="219">
                  <c:v>181.306</c:v>
                </c:pt>
                <c:pt idx="220">
                  <c:v>181.29</c:v>
                </c:pt>
                <c:pt idx="221">
                  <c:v>179.846</c:v>
                </c:pt>
                <c:pt idx="222">
                  <c:v>178.646</c:v>
                </c:pt>
                <c:pt idx="223">
                  <c:v>177.026</c:v>
                </c:pt>
                <c:pt idx="224">
                  <c:v>176.911</c:v>
                </c:pt>
                <c:pt idx="225">
                  <c:v>175.751</c:v>
                </c:pt>
                <c:pt idx="226">
                  <c:v>175.463</c:v>
                </c:pt>
                <c:pt idx="227">
                  <c:v>173.866</c:v>
                </c:pt>
                <c:pt idx="228">
                  <c:v>174.101</c:v>
                </c:pt>
                <c:pt idx="229">
                  <c:v>172.905</c:v>
                </c:pt>
                <c:pt idx="230">
                  <c:v>171.315</c:v>
                </c:pt>
                <c:pt idx="231">
                  <c:v>170.658</c:v>
                </c:pt>
                <c:pt idx="232">
                  <c:v>169.319</c:v>
                </c:pt>
                <c:pt idx="233">
                  <c:v>168.712</c:v>
                </c:pt>
                <c:pt idx="234">
                  <c:v>168.213</c:v>
                </c:pt>
                <c:pt idx="235">
                  <c:v>167.365</c:v>
                </c:pt>
                <c:pt idx="236">
                  <c:v>167.534</c:v>
                </c:pt>
                <c:pt idx="237">
                  <c:v>166.285</c:v>
                </c:pt>
                <c:pt idx="238">
                  <c:v>165.819</c:v>
                </c:pt>
                <c:pt idx="239">
                  <c:v>164.61</c:v>
                </c:pt>
                <c:pt idx="240">
                  <c:v>160.524</c:v>
                </c:pt>
                <c:pt idx="241">
                  <c:v>158.831</c:v>
                </c:pt>
                <c:pt idx="242">
                  <c:v>159.786</c:v>
                </c:pt>
                <c:pt idx="243">
                  <c:v>158.577</c:v>
                </c:pt>
                <c:pt idx="244">
                  <c:v>158.335</c:v>
                </c:pt>
                <c:pt idx="245">
                  <c:v>159.737</c:v>
                </c:pt>
                <c:pt idx="246">
                  <c:v>158.89</c:v>
                </c:pt>
                <c:pt idx="247">
                  <c:v>157.699</c:v>
                </c:pt>
                <c:pt idx="248">
                  <c:v>157.733</c:v>
                </c:pt>
                <c:pt idx="249">
                  <c:v>156.219</c:v>
                </c:pt>
                <c:pt idx="250">
                  <c:v>153.366</c:v>
                </c:pt>
                <c:pt idx="251">
                  <c:v>154.364</c:v>
                </c:pt>
                <c:pt idx="252">
                  <c:v>153.911</c:v>
                </c:pt>
                <c:pt idx="253">
                  <c:v>153.766</c:v>
                </c:pt>
                <c:pt idx="254">
                  <c:v>153.163</c:v>
                </c:pt>
                <c:pt idx="255">
                  <c:v>153.351</c:v>
                </c:pt>
                <c:pt idx="256">
                  <c:v>152.906</c:v>
                </c:pt>
                <c:pt idx="257">
                  <c:v>152.202</c:v>
                </c:pt>
                <c:pt idx="258">
                  <c:v>151.661</c:v>
                </c:pt>
                <c:pt idx="259">
                  <c:v>151.198</c:v>
                </c:pt>
                <c:pt idx="260">
                  <c:v>150.599</c:v>
                </c:pt>
                <c:pt idx="261">
                  <c:v>149.484</c:v>
                </c:pt>
                <c:pt idx="262">
                  <c:v>149.124</c:v>
                </c:pt>
                <c:pt idx="263">
                  <c:v>148.286</c:v>
                </c:pt>
                <c:pt idx="264">
                  <c:v>147.721</c:v>
                </c:pt>
                <c:pt idx="265">
                  <c:v>146.487</c:v>
                </c:pt>
                <c:pt idx="266">
                  <c:v>144.637</c:v>
                </c:pt>
                <c:pt idx="267">
                  <c:v>141.003</c:v>
                </c:pt>
                <c:pt idx="268">
                  <c:v>132.598</c:v>
                </c:pt>
                <c:pt idx="269">
                  <c:v>114.397</c:v>
                </c:pt>
                <c:pt idx="270">
                  <c:v>97.591</c:v>
                </c:pt>
                <c:pt idx="271">
                  <c:v>107.181</c:v>
                </c:pt>
                <c:pt idx="272">
                  <c:v>125.984</c:v>
                </c:pt>
                <c:pt idx="273">
                  <c:v>134.097</c:v>
                </c:pt>
                <c:pt idx="274">
                  <c:v>137.809</c:v>
                </c:pt>
                <c:pt idx="275">
                  <c:v>139.005</c:v>
                </c:pt>
                <c:pt idx="276">
                  <c:v>139.837</c:v>
                </c:pt>
                <c:pt idx="277">
                  <c:v>140.342</c:v>
                </c:pt>
                <c:pt idx="278">
                  <c:v>140.122</c:v>
                </c:pt>
                <c:pt idx="279">
                  <c:v>139.645</c:v>
                </c:pt>
                <c:pt idx="280">
                  <c:v>140.011</c:v>
                </c:pt>
                <c:pt idx="281">
                  <c:v>136.465</c:v>
                </c:pt>
                <c:pt idx="282">
                  <c:v>130.108</c:v>
                </c:pt>
                <c:pt idx="283">
                  <c:v>132.996</c:v>
                </c:pt>
                <c:pt idx="284">
                  <c:v>138.582</c:v>
                </c:pt>
                <c:pt idx="285">
                  <c:v>138.615</c:v>
                </c:pt>
                <c:pt idx="286">
                  <c:v>138.761</c:v>
                </c:pt>
                <c:pt idx="287">
                  <c:v>138.348</c:v>
                </c:pt>
                <c:pt idx="288">
                  <c:v>137.733</c:v>
                </c:pt>
                <c:pt idx="289">
                  <c:v>136.945</c:v>
                </c:pt>
                <c:pt idx="290">
                  <c:v>136.52</c:v>
                </c:pt>
                <c:pt idx="291">
                  <c:v>135.875</c:v>
                </c:pt>
                <c:pt idx="292">
                  <c:v>135.906</c:v>
                </c:pt>
                <c:pt idx="293">
                  <c:v>135.536</c:v>
                </c:pt>
                <c:pt idx="294">
                  <c:v>134.941</c:v>
                </c:pt>
                <c:pt idx="295">
                  <c:v>134.107</c:v>
                </c:pt>
                <c:pt idx="296">
                  <c:v>134.268</c:v>
                </c:pt>
                <c:pt idx="297">
                  <c:v>133.685</c:v>
                </c:pt>
                <c:pt idx="298">
                  <c:v>132.685</c:v>
                </c:pt>
                <c:pt idx="299">
                  <c:v>132.345</c:v>
                </c:pt>
                <c:pt idx="300">
                  <c:v>129.717</c:v>
                </c:pt>
                <c:pt idx="301">
                  <c:v>127.927</c:v>
                </c:pt>
                <c:pt idx="302">
                  <c:v>129.719</c:v>
                </c:pt>
                <c:pt idx="303">
                  <c:v>130.939</c:v>
                </c:pt>
                <c:pt idx="304">
                  <c:v>130.225</c:v>
                </c:pt>
                <c:pt idx="305">
                  <c:v>129.252</c:v>
                </c:pt>
                <c:pt idx="306">
                  <c:v>128.483</c:v>
                </c:pt>
                <c:pt idx="307">
                  <c:v>127.327</c:v>
                </c:pt>
                <c:pt idx="308">
                  <c:v>127.003</c:v>
                </c:pt>
                <c:pt idx="309">
                  <c:v>127.699</c:v>
                </c:pt>
                <c:pt idx="310">
                  <c:v>127.986</c:v>
                </c:pt>
                <c:pt idx="311">
                  <c:v>127.63</c:v>
                </c:pt>
                <c:pt idx="312">
                  <c:v>127.879</c:v>
                </c:pt>
                <c:pt idx="313">
                  <c:v>127.183</c:v>
                </c:pt>
                <c:pt idx="314">
                  <c:v>127.158</c:v>
                </c:pt>
                <c:pt idx="315">
                  <c:v>126.915</c:v>
                </c:pt>
                <c:pt idx="316">
                  <c:v>125.707</c:v>
                </c:pt>
                <c:pt idx="317">
                  <c:v>125.762</c:v>
                </c:pt>
                <c:pt idx="318">
                  <c:v>125.139</c:v>
                </c:pt>
                <c:pt idx="319">
                  <c:v>124.677</c:v>
                </c:pt>
                <c:pt idx="320">
                  <c:v>124.116</c:v>
                </c:pt>
                <c:pt idx="321">
                  <c:v>123.702</c:v>
                </c:pt>
                <c:pt idx="322">
                  <c:v>123.296</c:v>
                </c:pt>
                <c:pt idx="323">
                  <c:v>122.73</c:v>
                </c:pt>
                <c:pt idx="324">
                  <c:v>122.547</c:v>
                </c:pt>
                <c:pt idx="325">
                  <c:v>122.167</c:v>
                </c:pt>
                <c:pt idx="326">
                  <c:v>121.892</c:v>
                </c:pt>
                <c:pt idx="327">
                  <c:v>121.225</c:v>
                </c:pt>
                <c:pt idx="328">
                  <c:v>120.768</c:v>
                </c:pt>
                <c:pt idx="329">
                  <c:v>120.461</c:v>
                </c:pt>
                <c:pt idx="330">
                  <c:v>120.35</c:v>
                </c:pt>
                <c:pt idx="331">
                  <c:v>120.13</c:v>
                </c:pt>
                <c:pt idx="332">
                  <c:v>119.485</c:v>
                </c:pt>
                <c:pt idx="333">
                  <c:v>119.67</c:v>
                </c:pt>
                <c:pt idx="334">
                  <c:v>119.233</c:v>
                </c:pt>
                <c:pt idx="335">
                  <c:v>118.783</c:v>
                </c:pt>
                <c:pt idx="336">
                  <c:v>118.609</c:v>
                </c:pt>
                <c:pt idx="337">
                  <c:v>118.06</c:v>
                </c:pt>
                <c:pt idx="338">
                  <c:v>117.881</c:v>
                </c:pt>
                <c:pt idx="339">
                  <c:v>117.328</c:v>
                </c:pt>
                <c:pt idx="340">
                  <c:v>117.264</c:v>
                </c:pt>
                <c:pt idx="341">
                  <c:v>116.584</c:v>
                </c:pt>
                <c:pt idx="342">
                  <c:v>116.647</c:v>
                </c:pt>
                <c:pt idx="343">
                  <c:v>116.533</c:v>
                </c:pt>
                <c:pt idx="344">
                  <c:v>115.989</c:v>
                </c:pt>
                <c:pt idx="345">
                  <c:v>115.384</c:v>
                </c:pt>
                <c:pt idx="346">
                  <c:v>114.916</c:v>
                </c:pt>
                <c:pt idx="347">
                  <c:v>114.72</c:v>
                </c:pt>
                <c:pt idx="348">
                  <c:v>114.389</c:v>
                </c:pt>
                <c:pt idx="349">
                  <c:v>114.029</c:v>
                </c:pt>
                <c:pt idx="350">
                  <c:v>113.798</c:v>
                </c:pt>
                <c:pt idx="351">
                  <c:v>113.205</c:v>
                </c:pt>
                <c:pt idx="352">
                  <c:v>113.513</c:v>
                </c:pt>
                <c:pt idx="353">
                  <c:v>112.976</c:v>
                </c:pt>
                <c:pt idx="354">
                  <c:v>112.357</c:v>
                </c:pt>
                <c:pt idx="355">
                  <c:v>112.282</c:v>
                </c:pt>
                <c:pt idx="356">
                  <c:v>111.764</c:v>
                </c:pt>
                <c:pt idx="357">
                  <c:v>111.277</c:v>
                </c:pt>
                <c:pt idx="358">
                  <c:v>111.137</c:v>
                </c:pt>
                <c:pt idx="359">
                  <c:v>110.687</c:v>
                </c:pt>
                <c:pt idx="360">
                  <c:v>110.648</c:v>
                </c:pt>
                <c:pt idx="361">
                  <c:v>110.112</c:v>
                </c:pt>
                <c:pt idx="362">
                  <c:v>109.488</c:v>
                </c:pt>
                <c:pt idx="363">
                  <c:v>109.24</c:v>
                </c:pt>
                <c:pt idx="364">
                  <c:v>109.099</c:v>
                </c:pt>
                <c:pt idx="365">
                  <c:v>108.863</c:v>
                </c:pt>
                <c:pt idx="366">
                  <c:v>108.512</c:v>
                </c:pt>
                <c:pt idx="367">
                  <c:v>108.188</c:v>
                </c:pt>
                <c:pt idx="368">
                  <c:v>108.079</c:v>
                </c:pt>
                <c:pt idx="369">
                  <c:v>107.576</c:v>
                </c:pt>
                <c:pt idx="370">
                  <c:v>106.652</c:v>
                </c:pt>
                <c:pt idx="371">
                  <c:v>106.271</c:v>
                </c:pt>
                <c:pt idx="372">
                  <c:v>106.129</c:v>
                </c:pt>
                <c:pt idx="373">
                  <c:v>105.889</c:v>
                </c:pt>
                <c:pt idx="374">
                  <c:v>105.799</c:v>
                </c:pt>
                <c:pt idx="375">
                  <c:v>105.471</c:v>
                </c:pt>
                <c:pt idx="376">
                  <c:v>105.069</c:v>
                </c:pt>
                <c:pt idx="377">
                  <c:v>104.641</c:v>
                </c:pt>
                <c:pt idx="378">
                  <c:v>104.144</c:v>
                </c:pt>
                <c:pt idx="379">
                  <c:v>103.708</c:v>
                </c:pt>
                <c:pt idx="380">
                  <c:v>103.49</c:v>
                </c:pt>
                <c:pt idx="381">
                  <c:v>102.891</c:v>
                </c:pt>
                <c:pt idx="382">
                  <c:v>102.471</c:v>
                </c:pt>
                <c:pt idx="383">
                  <c:v>101.896</c:v>
                </c:pt>
                <c:pt idx="384">
                  <c:v>101.664</c:v>
                </c:pt>
                <c:pt idx="385">
                  <c:v>101.295</c:v>
                </c:pt>
                <c:pt idx="386">
                  <c:v>100.73</c:v>
                </c:pt>
                <c:pt idx="387">
                  <c:v>100.0</c:v>
                </c:pt>
                <c:pt idx="388">
                  <c:v>99.34200000000001</c:v>
                </c:pt>
                <c:pt idx="389">
                  <c:v>99.544</c:v>
                </c:pt>
                <c:pt idx="390">
                  <c:v>99.957</c:v>
                </c:pt>
                <c:pt idx="391">
                  <c:v>99.997</c:v>
                </c:pt>
                <c:pt idx="392">
                  <c:v>99.736</c:v>
                </c:pt>
                <c:pt idx="393">
                  <c:v>99.517</c:v>
                </c:pt>
                <c:pt idx="394">
                  <c:v>99.27899999999998</c:v>
                </c:pt>
                <c:pt idx="395">
                  <c:v>98.512</c:v>
                </c:pt>
                <c:pt idx="396">
                  <c:v>98.18099999999998</c:v>
                </c:pt>
                <c:pt idx="397">
                  <c:v>98.338</c:v>
                </c:pt>
                <c:pt idx="398">
                  <c:v>98.041</c:v>
                </c:pt>
                <c:pt idx="399">
                  <c:v>97.35799999999998</c:v>
                </c:pt>
                <c:pt idx="400">
                  <c:v>97.16999999999998</c:v>
                </c:pt>
                <c:pt idx="401">
                  <c:v>97.116</c:v>
                </c:pt>
                <c:pt idx="402">
                  <c:v>97.12599999999998</c:v>
                </c:pt>
                <c:pt idx="403">
                  <c:v>96.632</c:v>
                </c:pt>
                <c:pt idx="404">
                  <c:v>95.963</c:v>
                </c:pt>
                <c:pt idx="405">
                  <c:v>95.587</c:v>
                </c:pt>
                <c:pt idx="406">
                  <c:v>95.32199999999998</c:v>
                </c:pt>
                <c:pt idx="407">
                  <c:v>95.16599999999998</c:v>
                </c:pt>
                <c:pt idx="408">
                  <c:v>95.282</c:v>
                </c:pt>
                <c:pt idx="409">
                  <c:v>95.361</c:v>
                </c:pt>
                <c:pt idx="410">
                  <c:v>95.01</c:v>
                </c:pt>
                <c:pt idx="411">
                  <c:v>94.73</c:v>
                </c:pt>
                <c:pt idx="412">
                  <c:v>94.66899999999998</c:v>
                </c:pt>
                <c:pt idx="413">
                  <c:v>94.731</c:v>
                </c:pt>
                <c:pt idx="414">
                  <c:v>94.13299999999998</c:v>
                </c:pt>
                <c:pt idx="415">
                  <c:v>93.296</c:v>
                </c:pt>
                <c:pt idx="416">
                  <c:v>93.111</c:v>
                </c:pt>
                <c:pt idx="417">
                  <c:v>92.892</c:v>
                </c:pt>
                <c:pt idx="418">
                  <c:v>92.774</c:v>
                </c:pt>
                <c:pt idx="419">
                  <c:v>92.324</c:v>
                </c:pt>
                <c:pt idx="420">
                  <c:v>92.09500000000001</c:v>
                </c:pt>
                <c:pt idx="421">
                  <c:v>91.98200000000001</c:v>
                </c:pt>
                <c:pt idx="422">
                  <c:v>91.811</c:v>
                </c:pt>
                <c:pt idx="423">
                  <c:v>91.794</c:v>
                </c:pt>
                <c:pt idx="424">
                  <c:v>91.393</c:v>
                </c:pt>
                <c:pt idx="425">
                  <c:v>90.643</c:v>
                </c:pt>
                <c:pt idx="426">
                  <c:v>89.932</c:v>
                </c:pt>
                <c:pt idx="427">
                  <c:v>89.839</c:v>
                </c:pt>
                <c:pt idx="428">
                  <c:v>89.897</c:v>
                </c:pt>
                <c:pt idx="429">
                  <c:v>89.62599999999998</c:v>
                </c:pt>
                <c:pt idx="430">
                  <c:v>89.005</c:v>
                </c:pt>
                <c:pt idx="431">
                  <c:v>88.60499999999998</c:v>
                </c:pt>
                <c:pt idx="432">
                  <c:v>88.607</c:v>
                </c:pt>
                <c:pt idx="433">
                  <c:v>88.426</c:v>
                </c:pt>
                <c:pt idx="434">
                  <c:v>88.234</c:v>
                </c:pt>
                <c:pt idx="435">
                  <c:v>87.864</c:v>
                </c:pt>
                <c:pt idx="436">
                  <c:v>87.548</c:v>
                </c:pt>
                <c:pt idx="437">
                  <c:v>87.019</c:v>
                </c:pt>
                <c:pt idx="438">
                  <c:v>86.457</c:v>
                </c:pt>
                <c:pt idx="439">
                  <c:v>85.882</c:v>
                </c:pt>
                <c:pt idx="440">
                  <c:v>85.881</c:v>
                </c:pt>
                <c:pt idx="441">
                  <c:v>86.16999999999998</c:v>
                </c:pt>
                <c:pt idx="442">
                  <c:v>85.551</c:v>
                </c:pt>
                <c:pt idx="443">
                  <c:v>85.398</c:v>
                </c:pt>
                <c:pt idx="444">
                  <c:v>85.335</c:v>
                </c:pt>
                <c:pt idx="445">
                  <c:v>84.849</c:v>
                </c:pt>
                <c:pt idx="446">
                  <c:v>84.443</c:v>
                </c:pt>
                <c:pt idx="447">
                  <c:v>84.17199999999998</c:v>
                </c:pt>
                <c:pt idx="448">
                  <c:v>83.95800000000001</c:v>
                </c:pt>
                <c:pt idx="449">
                  <c:v>83.87199999999998</c:v>
                </c:pt>
                <c:pt idx="450">
                  <c:v>83.429</c:v>
                </c:pt>
                <c:pt idx="451">
                  <c:v>82.60599999999998</c:v>
                </c:pt>
                <c:pt idx="452">
                  <c:v>82.02599999999998</c:v>
                </c:pt>
                <c:pt idx="453">
                  <c:v>80.212</c:v>
                </c:pt>
                <c:pt idx="454">
                  <c:v>78.692</c:v>
                </c:pt>
                <c:pt idx="455">
                  <c:v>80.07599999999998</c:v>
                </c:pt>
                <c:pt idx="456">
                  <c:v>80.938</c:v>
                </c:pt>
                <c:pt idx="457">
                  <c:v>80.16899999999998</c:v>
                </c:pt>
                <c:pt idx="458">
                  <c:v>80.365</c:v>
                </c:pt>
                <c:pt idx="459">
                  <c:v>81.054</c:v>
                </c:pt>
                <c:pt idx="460">
                  <c:v>80.98</c:v>
                </c:pt>
                <c:pt idx="461">
                  <c:v>81.014</c:v>
                </c:pt>
                <c:pt idx="462">
                  <c:v>80.736</c:v>
                </c:pt>
                <c:pt idx="463">
                  <c:v>80.524</c:v>
                </c:pt>
                <c:pt idx="464">
                  <c:v>80.25</c:v>
                </c:pt>
                <c:pt idx="465">
                  <c:v>80.12199999999998</c:v>
                </c:pt>
                <c:pt idx="466">
                  <c:v>79.846</c:v>
                </c:pt>
                <c:pt idx="467">
                  <c:v>79.218</c:v>
                </c:pt>
                <c:pt idx="468">
                  <c:v>78.719</c:v>
                </c:pt>
                <c:pt idx="469">
                  <c:v>78.971</c:v>
                </c:pt>
                <c:pt idx="470">
                  <c:v>78.724</c:v>
                </c:pt>
                <c:pt idx="471">
                  <c:v>78.37699999999998</c:v>
                </c:pt>
                <c:pt idx="472">
                  <c:v>75.781</c:v>
                </c:pt>
                <c:pt idx="473">
                  <c:v>73.17299999999997</c:v>
                </c:pt>
                <c:pt idx="474">
                  <c:v>75.48200000000001</c:v>
                </c:pt>
                <c:pt idx="475">
                  <c:v>74.7</c:v>
                </c:pt>
                <c:pt idx="476">
                  <c:v>71.503</c:v>
                </c:pt>
                <c:pt idx="477">
                  <c:v>71.542</c:v>
                </c:pt>
                <c:pt idx="478">
                  <c:v>74.314</c:v>
                </c:pt>
                <c:pt idx="479">
                  <c:v>75.745</c:v>
                </c:pt>
                <c:pt idx="480">
                  <c:v>75.706</c:v>
                </c:pt>
                <c:pt idx="481">
                  <c:v>75.308</c:v>
                </c:pt>
                <c:pt idx="482">
                  <c:v>74.908</c:v>
                </c:pt>
                <c:pt idx="483">
                  <c:v>74.87299999999998</c:v>
                </c:pt>
                <c:pt idx="484">
                  <c:v>75.147</c:v>
                </c:pt>
                <c:pt idx="485">
                  <c:v>75.017</c:v>
                </c:pt>
                <c:pt idx="486">
                  <c:v>74.23</c:v>
                </c:pt>
                <c:pt idx="487">
                  <c:v>73.726</c:v>
                </c:pt>
                <c:pt idx="488">
                  <c:v>73.81500000000001</c:v>
                </c:pt>
                <c:pt idx="489">
                  <c:v>73.746</c:v>
                </c:pt>
                <c:pt idx="490">
                  <c:v>73.37599999999998</c:v>
                </c:pt>
                <c:pt idx="491">
                  <c:v>73.282</c:v>
                </c:pt>
                <c:pt idx="492">
                  <c:v>72.87899999999998</c:v>
                </c:pt>
                <c:pt idx="493">
                  <c:v>72.429</c:v>
                </c:pt>
                <c:pt idx="494">
                  <c:v>72.258</c:v>
                </c:pt>
                <c:pt idx="495">
                  <c:v>72.498</c:v>
                </c:pt>
                <c:pt idx="496">
                  <c:v>72.33</c:v>
                </c:pt>
                <c:pt idx="497">
                  <c:v>72.148</c:v>
                </c:pt>
                <c:pt idx="498">
                  <c:v>71.95500000000001</c:v>
                </c:pt>
                <c:pt idx="499">
                  <c:v>71.795</c:v>
                </c:pt>
                <c:pt idx="500">
                  <c:v>71.414</c:v>
                </c:pt>
                <c:pt idx="501">
                  <c:v>71.70500000000001</c:v>
                </c:pt>
                <c:pt idx="502">
                  <c:v>71.73</c:v>
                </c:pt>
                <c:pt idx="503">
                  <c:v>71.249</c:v>
                </c:pt>
                <c:pt idx="504">
                  <c:v>71.006</c:v>
                </c:pt>
                <c:pt idx="505">
                  <c:v>70.733</c:v>
                </c:pt>
                <c:pt idx="506">
                  <c:v>70.501</c:v>
                </c:pt>
                <c:pt idx="507">
                  <c:v>70.42</c:v>
                </c:pt>
                <c:pt idx="508">
                  <c:v>70.32799999999998</c:v>
                </c:pt>
                <c:pt idx="509">
                  <c:v>70.37799999999998</c:v>
                </c:pt>
                <c:pt idx="510">
                  <c:v>70.12299999999998</c:v>
                </c:pt>
                <c:pt idx="511">
                  <c:v>69.87199999999998</c:v>
                </c:pt>
                <c:pt idx="512">
                  <c:v>69.472</c:v>
                </c:pt>
                <c:pt idx="513">
                  <c:v>69.451</c:v>
                </c:pt>
                <c:pt idx="514">
                  <c:v>69.37199999999998</c:v>
                </c:pt>
                <c:pt idx="515">
                  <c:v>69.193</c:v>
                </c:pt>
                <c:pt idx="516">
                  <c:v>68.8</c:v>
                </c:pt>
                <c:pt idx="517">
                  <c:v>68.448</c:v>
                </c:pt>
                <c:pt idx="518">
                  <c:v>68.506</c:v>
                </c:pt>
                <c:pt idx="519">
                  <c:v>68.25</c:v>
                </c:pt>
                <c:pt idx="520">
                  <c:v>67.84800000000001</c:v>
                </c:pt>
                <c:pt idx="521">
                  <c:v>67.696</c:v>
                </c:pt>
                <c:pt idx="522">
                  <c:v>67.616</c:v>
                </c:pt>
                <c:pt idx="523">
                  <c:v>67.507</c:v>
                </c:pt>
                <c:pt idx="524">
                  <c:v>67.278</c:v>
                </c:pt>
                <c:pt idx="525">
                  <c:v>67.112</c:v>
                </c:pt>
                <c:pt idx="526">
                  <c:v>66.643</c:v>
                </c:pt>
                <c:pt idx="527">
                  <c:v>66.445</c:v>
                </c:pt>
                <c:pt idx="528">
                  <c:v>66.038</c:v>
                </c:pt>
                <c:pt idx="529">
                  <c:v>65.554</c:v>
                </c:pt>
                <c:pt idx="530">
                  <c:v>65.142</c:v>
                </c:pt>
                <c:pt idx="531">
                  <c:v>64.868</c:v>
                </c:pt>
                <c:pt idx="532">
                  <c:v>64.60599999999998</c:v>
                </c:pt>
                <c:pt idx="533">
                  <c:v>64.38599999999998</c:v>
                </c:pt>
                <c:pt idx="534">
                  <c:v>64.293</c:v>
                </c:pt>
                <c:pt idx="535">
                  <c:v>64.049</c:v>
                </c:pt>
                <c:pt idx="536">
                  <c:v>64.058</c:v>
                </c:pt>
                <c:pt idx="537">
                  <c:v>63.725</c:v>
                </c:pt>
                <c:pt idx="538">
                  <c:v>63.165</c:v>
                </c:pt>
                <c:pt idx="539">
                  <c:v>63.047</c:v>
                </c:pt>
                <c:pt idx="540">
                  <c:v>63.431</c:v>
                </c:pt>
                <c:pt idx="541">
                  <c:v>63.374</c:v>
                </c:pt>
                <c:pt idx="542">
                  <c:v>63.271</c:v>
                </c:pt>
                <c:pt idx="543">
                  <c:v>63.21400000000001</c:v>
                </c:pt>
                <c:pt idx="544">
                  <c:v>63.021</c:v>
                </c:pt>
                <c:pt idx="545">
                  <c:v>62.765</c:v>
                </c:pt>
                <c:pt idx="546">
                  <c:v>62.528</c:v>
                </c:pt>
                <c:pt idx="547">
                  <c:v>62.345</c:v>
                </c:pt>
                <c:pt idx="548">
                  <c:v>62.10700000000001</c:v>
                </c:pt>
                <c:pt idx="549">
                  <c:v>61.956</c:v>
                </c:pt>
                <c:pt idx="550">
                  <c:v>61.73300000000001</c:v>
                </c:pt>
                <c:pt idx="551">
                  <c:v>61.03400000000001</c:v>
                </c:pt>
                <c:pt idx="552">
                  <c:v>60.15</c:v>
                </c:pt>
                <c:pt idx="553">
                  <c:v>58.19</c:v>
                </c:pt>
                <c:pt idx="554">
                  <c:v>56.188</c:v>
                </c:pt>
                <c:pt idx="555">
                  <c:v>56.695</c:v>
                </c:pt>
                <c:pt idx="556">
                  <c:v>58.484</c:v>
                </c:pt>
                <c:pt idx="557">
                  <c:v>59.553</c:v>
                </c:pt>
                <c:pt idx="558">
                  <c:v>59.602</c:v>
                </c:pt>
                <c:pt idx="559">
                  <c:v>59.117</c:v>
                </c:pt>
                <c:pt idx="560">
                  <c:v>58.96100000000001</c:v>
                </c:pt>
                <c:pt idx="561">
                  <c:v>59.035</c:v>
                </c:pt>
                <c:pt idx="562">
                  <c:v>59.051</c:v>
                </c:pt>
                <c:pt idx="563">
                  <c:v>59.243</c:v>
                </c:pt>
                <c:pt idx="564">
                  <c:v>59.073</c:v>
                </c:pt>
                <c:pt idx="565">
                  <c:v>58.81</c:v>
                </c:pt>
                <c:pt idx="566">
                  <c:v>58.494</c:v>
                </c:pt>
                <c:pt idx="567">
                  <c:v>57.832</c:v>
                </c:pt>
                <c:pt idx="568">
                  <c:v>57.842</c:v>
                </c:pt>
                <c:pt idx="569">
                  <c:v>58.39100000000001</c:v>
                </c:pt>
                <c:pt idx="570">
                  <c:v>58.42</c:v>
                </c:pt>
                <c:pt idx="571">
                  <c:v>57.753</c:v>
                </c:pt>
                <c:pt idx="572">
                  <c:v>57.274</c:v>
                </c:pt>
                <c:pt idx="573">
                  <c:v>57.042</c:v>
                </c:pt>
                <c:pt idx="574">
                  <c:v>56.915</c:v>
                </c:pt>
                <c:pt idx="575">
                  <c:v>57.362</c:v>
                </c:pt>
                <c:pt idx="576">
                  <c:v>57.54300000000001</c:v>
                </c:pt>
                <c:pt idx="577">
                  <c:v>57.273</c:v>
                </c:pt>
                <c:pt idx="578">
                  <c:v>56.803</c:v>
                </c:pt>
                <c:pt idx="579">
                  <c:v>56.947</c:v>
                </c:pt>
                <c:pt idx="580">
                  <c:v>56.90300000000001</c:v>
                </c:pt>
                <c:pt idx="581">
                  <c:v>56.77</c:v>
                </c:pt>
                <c:pt idx="582">
                  <c:v>56.706</c:v>
                </c:pt>
                <c:pt idx="583">
                  <c:v>56.441</c:v>
                </c:pt>
                <c:pt idx="584">
                  <c:v>56.315</c:v>
                </c:pt>
                <c:pt idx="585">
                  <c:v>56.142</c:v>
                </c:pt>
                <c:pt idx="586">
                  <c:v>55.642</c:v>
                </c:pt>
                <c:pt idx="587">
                  <c:v>55.33900000000001</c:v>
                </c:pt>
                <c:pt idx="588">
                  <c:v>55.051</c:v>
                </c:pt>
                <c:pt idx="589">
                  <c:v>54.79</c:v>
                </c:pt>
                <c:pt idx="590">
                  <c:v>54.732</c:v>
                </c:pt>
                <c:pt idx="591">
                  <c:v>54.498</c:v>
                </c:pt>
                <c:pt idx="592">
                  <c:v>54.382</c:v>
                </c:pt>
                <c:pt idx="593">
                  <c:v>54.16</c:v>
                </c:pt>
                <c:pt idx="594">
                  <c:v>53.948</c:v>
                </c:pt>
                <c:pt idx="595">
                  <c:v>53.838</c:v>
                </c:pt>
                <c:pt idx="596">
                  <c:v>53.51</c:v>
                </c:pt>
                <c:pt idx="597">
                  <c:v>53.51900000000001</c:v>
                </c:pt>
                <c:pt idx="598">
                  <c:v>53.78400000000001</c:v>
                </c:pt>
                <c:pt idx="599">
                  <c:v>53.59</c:v>
                </c:pt>
                <c:pt idx="600">
                  <c:v>53.308</c:v>
                </c:pt>
                <c:pt idx="601">
                  <c:v>52.816</c:v>
                </c:pt>
                <c:pt idx="602">
                  <c:v>52.497</c:v>
                </c:pt>
                <c:pt idx="603">
                  <c:v>52.475</c:v>
                </c:pt>
                <c:pt idx="604">
                  <c:v>52.07400000000001</c:v>
                </c:pt>
                <c:pt idx="605">
                  <c:v>51.806</c:v>
                </c:pt>
                <c:pt idx="606">
                  <c:v>51.436</c:v>
                </c:pt>
                <c:pt idx="607">
                  <c:v>50.478</c:v>
                </c:pt>
                <c:pt idx="608">
                  <c:v>48.74</c:v>
                </c:pt>
                <c:pt idx="609">
                  <c:v>44.79600000000001</c:v>
                </c:pt>
                <c:pt idx="610">
                  <c:v>40.053</c:v>
                </c:pt>
                <c:pt idx="611">
                  <c:v>40.588</c:v>
                </c:pt>
                <c:pt idx="612">
                  <c:v>45.504</c:v>
                </c:pt>
                <c:pt idx="613">
                  <c:v>48.48</c:v>
                </c:pt>
                <c:pt idx="614">
                  <c:v>49.62900000000001</c:v>
                </c:pt>
                <c:pt idx="615">
                  <c:v>50.32700000000001</c:v>
                </c:pt>
                <c:pt idx="616">
                  <c:v>50.62600000000001</c:v>
                </c:pt>
                <c:pt idx="617">
                  <c:v>50.835</c:v>
                </c:pt>
                <c:pt idx="618">
                  <c:v>50.99</c:v>
                </c:pt>
                <c:pt idx="619">
                  <c:v>50.857</c:v>
                </c:pt>
                <c:pt idx="620">
                  <c:v>50.29400000000001</c:v>
                </c:pt>
                <c:pt idx="621">
                  <c:v>50.042</c:v>
                </c:pt>
                <c:pt idx="622">
                  <c:v>50.383</c:v>
                </c:pt>
                <c:pt idx="623">
                  <c:v>50.515</c:v>
                </c:pt>
                <c:pt idx="624">
                  <c:v>50.33</c:v>
                </c:pt>
                <c:pt idx="625">
                  <c:v>50.15</c:v>
                </c:pt>
                <c:pt idx="626">
                  <c:v>50.029</c:v>
                </c:pt>
                <c:pt idx="627">
                  <c:v>49.86</c:v>
                </c:pt>
                <c:pt idx="628">
                  <c:v>49.631</c:v>
                </c:pt>
                <c:pt idx="629">
                  <c:v>49.53100000000001</c:v>
                </c:pt>
                <c:pt idx="630">
                  <c:v>49.42</c:v>
                </c:pt>
                <c:pt idx="631">
                  <c:v>49.259</c:v>
                </c:pt>
                <c:pt idx="632">
                  <c:v>48.64</c:v>
                </c:pt>
                <c:pt idx="633">
                  <c:v>47.405</c:v>
                </c:pt>
                <c:pt idx="634">
                  <c:v>47.261</c:v>
                </c:pt>
                <c:pt idx="635">
                  <c:v>48.514</c:v>
                </c:pt>
                <c:pt idx="636">
                  <c:v>48.775</c:v>
                </c:pt>
                <c:pt idx="637">
                  <c:v>48.536</c:v>
                </c:pt>
                <c:pt idx="638">
                  <c:v>48.316</c:v>
                </c:pt>
                <c:pt idx="639">
                  <c:v>48.352</c:v>
                </c:pt>
                <c:pt idx="640">
                  <c:v>48.259</c:v>
                </c:pt>
                <c:pt idx="641">
                  <c:v>48.097</c:v>
                </c:pt>
                <c:pt idx="642">
                  <c:v>47.90600000000001</c:v>
                </c:pt>
                <c:pt idx="643">
                  <c:v>47.635</c:v>
                </c:pt>
                <c:pt idx="644">
                  <c:v>47.611</c:v>
                </c:pt>
                <c:pt idx="645">
                  <c:v>47.41</c:v>
                </c:pt>
                <c:pt idx="646">
                  <c:v>47.187</c:v>
                </c:pt>
                <c:pt idx="647">
                  <c:v>47.195</c:v>
                </c:pt>
                <c:pt idx="648">
                  <c:v>47.09300000000001</c:v>
                </c:pt>
                <c:pt idx="649">
                  <c:v>46.987</c:v>
                </c:pt>
                <c:pt idx="650">
                  <c:v>46.883</c:v>
                </c:pt>
                <c:pt idx="651">
                  <c:v>46.68</c:v>
                </c:pt>
                <c:pt idx="652">
                  <c:v>46.58</c:v>
                </c:pt>
                <c:pt idx="653">
                  <c:v>46.437</c:v>
                </c:pt>
                <c:pt idx="654">
                  <c:v>46.278</c:v>
                </c:pt>
                <c:pt idx="655">
                  <c:v>46.122</c:v>
                </c:pt>
                <c:pt idx="656">
                  <c:v>46.103</c:v>
                </c:pt>
                <c:pt idx="657">
                  <c:v>46.011</c:v>
                </c:pt>
                <c:pt idx="658">
                  <c:v>45.875</c:v>
                </c:pt>
                <c:pt idx="659">
                  <c:v>45.747</c:v>
                </c:pt>
                <c:pt idx="660">
                  <c:v>45.71700000000001</c:v>
                </c:pt>
                <c:pt idx="661">
                  <c:v>45.581</c:v>
                </c:pt>
                <c:pt idx="662">
                  <c:v>45.495</c:v>
                </c:pt>
                <c:pt idx="663">
                  <c:v>45.408</c:v>
                </c:pt>
                <c:pt idx="664">
                  <c:v>45.3</c:v>
                </c:pt>
                <c:pt idx="665">
                  <c:v>45.027</c:v>
                </c:pt>
                <c:pt idx="666">
                  <c:v>44.754</c:v>
                </c:pt>
                <c:pt idx="667">
                  <c:v>44.581</c:v>
                </c:pt>
                <c:pt idx="668">
                  <c:v>44.523</c:v>
                </c:pt>
                <c:pt idx="669">
                  <c:v>44.188</c:v>
                </c:pt>
                <c:pt idx="670">
                  <c:v>43.028</c:v>
                </c:pt>
                <c:pt idx="671">
                  <c:v>0.0</c:v>
                </c:pt>
                <c:pt idx="672">
                  <c:v>0.0</c:v>
                </c:pt>
                <c:pt idx="673">
                  <c:v>0.0</c:v>
                </c:pt>
                <c:pt idx="674">
                  <c:v>0.0</c:v>
                </c:pt>
                <c:pt idx="675">
                  <c:v>0.0</c:v>
                </c:pt>
                <c:pt idx="676">
                  <c:v>0.0</c:v>
                </c:pt>
                <c:pt idx="677">
                  <c:v>0.0</c:v>
                </c:pt>
                <c:pt idx="678">
                  <c:v>0.0</c:v>
                </c:pt>
                <c:pt idx="679">
                  <c:v>0.0</c:v>
                </c:pt>
                <c:pt idx="680">
                  <c:v>0.0</c:v>
                </c:pt>
                <c:pt idx="681">
                  <c:v>0.0</c:v>
                </c:pt>
                <c:pt idx="682">
                  <c:v>0.0</c:v>
                </c:pt>
                <c:pt idx="683">
                  <c:v>0.0</c:v>
                </c:pt>
                <c:pt idx="684">
                  <c:v>0.0</c:v>
                </c:pt>
                <c:pt idx="685">
                  <c:v>0.0</c:v>
                </c:pt>
                <c:pt idx="686">
                  <c:v>0.0</c:v>
                </c:pt>
                <c:pt idx="687">
                  <c:v>0.0</c:v>
                </c:pt>
                <c:pt idx="688">
                  <c:v>0.0</c:v>
                </c:pt>
                <c:pt idx="689">
                  <c:v>41.058</c:v>
                </c:pt>
                <c:pt idx="690">
                  <c:v>41.177</c:v>
                </c:pt>
                <c:pt idx="691">
                  <c:v>42.092</c:v>
                </c:pt>
                <c:pt idx="692">
                  <c:v>42.152</c:v>
                </c:pt>
                <c:pt idx="693">
                  <c:v>42.082</c:v>
                </c:pt>
                <c:pt idx="694">
                  <c:v>41.917</c:v>
                </c:pt>
                <c:pt idx="695">
                  <c:v>41.566</c:v>
                </c:pt>
                <c:pt idx="696">
                  <c:v>41.252</c:v>
                </c:pt>
                <c:pt idx="697">
                  <c:v>41.165</c:v>
                </c:pt>
                <c:pt idx="698">
                  <c:v>41.216</c:v>
                </c:pt>
                <c:pt idx="699">
                  <c:v>41.285</c:v>
                </c:pt>
                <c:pt idx="700">
                  <c:v>41.19900000000001</c:v>
                </c:pt>
                <c:pt idx="701">
                  <c:v>41.014</c:v>
                </c:pt>
                <c:pt idx="702">
                  <c:v>40.82100000000001</c:v>
                </c:pt>
                <c:pt idx="703">
                  <c:v>40.702</c:v>
                </c:pt>
                <c:pt idx="704">
                  <c:v>40.705</c:v>
                </c:pt>
                <c:pt idx="705">
                  <c:v>40.614</c:v>
                </c:pt>
                <c:pt idx="706">
                  <c:v>40.556</c:v>
                </c:pt>
                <c:pt idx="707">
                  <c:v>40.443</c:v>
                </c:pt>
                <c:pt idx="708">
                  <c:v>40.272</c:v>
                </c:pt>
                <c:pt idx="709">
                  <c:v>39.97</c:v>
                </c:pt>
                <c:pt idx="710">
                  <c:v>39.26600000000001</c:v>
                </c:pt>
                <c:pt idx="711">
                  <c:v>38.747</c:v>
                </c:pt>
                <c:pt idx="712">
                  <c:v>39.318</c:v>
                </c:pt>
                <c:pt idx="713">
                  <c:v>39.828</c:v>
                </c:pt>
                <c:pt idx="714">
                  <c:v>39.795</c:v>
                </c:pt>
                <c:pt idx="715">
                  <c:v>39.606</c:v>
                </c:pt>
                <c:pt idx="716">
                  <c:v>39.568</c:v>
                </c:pt>
                <c:pt idx="717">
                  <c:v>39.407</c:v>
                </c:pt>
                <c:pt idx="718">
                  <c:v>39.352</c:v>
                </c:pt>
                <c:pt idx="719">
                  <c:v>39.26300000000001</c:v>
                </c:pt>
                <c:pt idx="720">
                  <c:v>39.195</c:v>
                </c:pt>
                <c:pt idx="721">
                  <c:v>39.07</c:v>
                </c:pt>
                <c:pt idx="722">
                  <c:v>38.844</c:v>
                </c:pt>
                <c:pt idx="723">
                  <c:v>38.889</c:v>
                </c:pt>
                <c:pt idx="724">
                  <c:v>38.685</c:v>
                </c:pt>
                <c:pt idx="725">
                  <c:v>38.46800000000001</c:v>
                </c:pt>
                <c:pt idx="726">
                  <c:v>38.375</c:v>
                </c:pt>
                <c:pt idx="727">
                  <c:v>38.325</c:v>
                </c:pt>
                <c:pt idx="728">
                  <c:v>38.172</c:v>
                </c:pt>
                <c:pt idx="729">
                  <c:v>37.855</c:v>
                </c:pt>
                <c:pt idx="730">
                  <c:v>37.64400000000001</c:v>
                </c:pt>
                <c:pt idx="731">
                  <c:v>0.0</c:v>
                </c:pt>
                <c:pt idx="732">
                  <c:v>0.0</c:v>
                </c:pt>
                <c:pt idx="733">
                  <c:v>0.0</c:v>
                </c:pt>
                <c:pt idx="734">
                  <c:v>0.0</c:v>
                </c:pt>
                <c:pt idx="735">
                  <c:v>0.0</c:v>
                </c:pt>
                <c:pt idx="736">
                  <c:v>0.0</c:v>
                </c:pt>
                <c:pt idx="737">
                  <c:v>0.0</c:v>
                </c:pt>
                <c:pt idx="738">
                  <c:v>0.0</c:v>
                </c:pt>
                <c:pt idx="739">
                  <c:v>0.0</c:v>
                </c:pt>
                <c:pt idx="740">
                  <c:v>0.0</c:v>
                </c:pt>
                <c:pt idx="741">
                  <c:v>0.0</c:v>
                </c:pt>
                <c:pt idx="742">
                  <c:v>0.0</c:v>
                </c:pt>
                <c:pt idx="743">
                  <c:v>0.0</c:v>
                </c:pt>
                <c:pt idx="744">
                  <c:v>0.0</c:v>
                </c:pt>
                <c:pt idx="745">
                  <c:v>0.0</c:v>
                </c:pt>
                <c:pt idx="746">
                  <c:v>0.0</c:v>
                </c:pt>
                <c:pt idx="747">
                  <c:v>0.0</c:v>
                </c:pt>
                <c:pt idx="748">
                  <c:v>0.0</c:v>
                </c:pt>
                <c:pt idx="749">
                  <c:v>0.0</c:v>
                </c:pt>
                <c:pt idx="750">
                  <c:v>0.0</c:v>
                </c:pt>
                <c:pt idx="751">
                  <c:v>0.0</c:v>
                </c:pt>
                <c:pt idx="752">
                  <c:v>0.0</c:v>
                </c:pt>
                <c:pt idx="753">
                  <c:v>0.0</c:v>
                </c:pt>
                <c:pt idx="754">
                  <c:v>0.0</c:v>
                </c:pt>
                <c:pt idx="755">
                  <c:v>0.0</c:v>
                </c:pt>
                <c:pt idx="756">
                  <c:v>0.0</c:v>
                </c:pt>
                <c:pt idx="757">
                  <c:v>0.0</c:v>
                </c:pt>
                <c:pt idx="758">
                  <c:v>0.0</c:v>
                </c:pt>
                <c:pt idx="759">
                  <c:v>0.0</c:v>
                </c:pt>
                <c:pt idx="760">
                  <c:v>0.0</c:v>
                </c:pt>
                <c:pt idx="761">
                  <c:v>0.0</c:v>
                </c:pt>
                <c:pt idx="762">
                  <c:v>0.0</c:v>
                </c:pt>
                <c:pt idx="763">
                  <c:v>33.691</c:v>
                </c:pt>
                <c:pt idx="764">
                  <c:v>34.298</c:v>
                </c:pt>
                <c:pt idx="765">
                  <c:v>34.237</c:v>
                </c:pt>
                <c:pt idx="766">
                  <c:v>34.31</c:v>
                </c:pt>
                <c:pt idx="767">
                  <c:v>34.079</c:v>
                </c:pt>
                <c:pt idx="768">
                  <c:v>33.898</c:v>
                </c:pt>
                <c:pt idx="769">
                  <c:v>33.876</c:v>
                </c:pt>
                <c:pt idx="770">
                  <c:v>33.79400000000001</c:v>
                </c:pt>
                <c:pt idx="771">
                  <c:v>33.735</c:v>
                </c:pt>
                <c:pt idx="772">
                  <c:v>33.72400000000001</c:v>
                </c:pt>
                <c:pt idx="773">
                  <c:v>33.707</c:v>
                </c:pt>
                <c:pt idx="774">
                  <c:v>33.60700000000001</c:v>
                </c:pt>
                <c:pt idx="775">
                  <c:v>33.56</c:v>
                </c:pt>
                <c:pt idx="776">
                  <c:v>33.488</c:v>
                </c:pt>
                <c:pt idx="777">
                  <c:v>33.42</c:v>
                </c:pt>
                <c:pt idx="778">
                  <c:v>33.384</c:v>
                </c:pt>
                <c:pt idx="779">
                  <c:v>33.16900000000001</c:v>
                </c:pt>
                <c:pt idx="780">
                  <c:v>33.095</c:v>
                </c:pt>
                <c:pt idx="781">
                  <c:v>32.951</c:v>
                </c:pt>
                <c:pt idx="782">
                  <c:v>32.829</c:v>
                </c:pt>
                <c:pt idx="783">
                  <c:v>32.691</c:v>
                </c:pt>
                <c:pt idx="784">
                  <c:v>32.651</c:v>
                </c:pt>
                <c:pt idx="785">
                  <c:v>32.60700000000001</c:v>
                </c:pt>
                <c:pt idx="786">
                  <c:v>32.631</c:v>
                </c:pt>
                <c:pt idx="787">
                  <c:v>32.53400000000001</c:v>
                </c:pt>
                <c:pt idx="788">
                  <c:v>32.48</c:v>
                </c:pt>
                <c:pt idx="789">
                  <c:v>32.426</c:v>
                </c:pt>
                <c:pt idx="790">
                  <c:v>32.377</c:v>
                </c:pt>
                <c:pt idx="791">
                  <c:v>32.341</c:v>
                </c:pt>
                <c:pt idx="792">
                  <c:v>32.244</c:v>
                </c:pt>
                <c:pt idx="793">
                  <c:v>32.162</c:v>
                </c:pt>
                <c:pt idx="794">
                  <c:v>32.073</c:v>
                </c:pt>
                <c:pt idx="795">
                  <c:v>32.022</c:v>
                </c:pt>
                <c:pt idx="796">
                  <c:v>31.879</c:v>
                </c:pt>
                <c:pt idx="797">
                  <c:v>31.799</c:v>
                </c:pt>
                <c:pt idx="798">
                  <c:v>31.746</c:v>
                </c:pt>
                <c:pt idx="799">
                  <c:v>31.693</c:v>
                </c:pt>
                <c:pt idx="800">
                  <c:v>31.613</c:v>
                </c:pt>
                <c:pt idx="801">
                  <c:v>31.572</c:v>
                </c:pt>
                <c:pt idx="802">
                  <c:v>31.57400000000001</c:v>
                </c:pt>
                <c:pt idx="803">
                  <c:v>31.535</c:v>
                </c:pt>
                <c:pt idx="804">
                  <c:v>31.32100000000001</c:v>
                </c:pt>
                <c:pt idx="805">
                  <c:v>31.14399999999999</c:v>
                </c:pt>
                <c:pt idx="806">
                  <c:v>31.064</c:v>
                </c:pt>
                <c:pt idx="807">
                  <c:v>31.07700000000001</c:v>
                </c:pt>
                <c:pt idx="808">
                  <c:v>30.907</c:v>
                </c:pt>
                <c:pt idx="809">
                  <c:v>30.746</c:v>
                </c:pt>
                <c:pt idx="810">
                  <c:v>30.64399999999999</c:v>
                </c:pt>
                <c:pt idx="811">
                  <c:v>30.631</c:v>
                </c:pt>
                <c:pt idx="812">
                  <c:v>30.599</c:v>
                </c:pt>
                <c:pt idx="813">
                  <c:v>30.403</c:v>
                </c:pt>
                <c:pt idx="814">
                  <c:v>30.038</c:v>
                </c:pt>
                <c:pt idx="815">
                  <c:v>29.296</c:v>
                </c:pt>
                <c:pt idx="816">
                  <c:v>0.0</c:v>
                </c:pt>
                <c:pt idx="817">
                  <c:v>0.0</c:v>
                </c:pt>
                <c:pt idx="818">
                  <c:v>0.0</c:v>
                </c:pt>
                <c:pt idx="819">
                  <c:v>0.0</c:v>
                </c:pt>
                <c:pt idx="820">
                  <c:v>0.0</c:v>
                </c:pt>
                <c:pt idx="821">
                  <c:v>0.0</c:v>
                </c:pt>
                <c:pt idx="822">
                  <c:v>0.0</c:v>
                </c:pt>
                <c:pt idx="823">
                  <c:v>0.0</c:v>
                </c:pt>
                <c:pt idx="824">
                  <c:v>0.0</c:v>
                </c:pt>
                <c:pt idx="825">
                  <c:v>0.0</c:v>
                </c:pt>
                <c:pt idx="826">
                  <c:v>0.0</c:v>
                </c:pt>
                <c:pt idx="827">
                  <c:v>0.0</c:v>
                </c:pt>
                <c:pt idx="828">
                  <c:v>0.0</c:v>
                </c:pt>
                <c:pt idx="829">
                  <c:v>0.0</c:v>
                </c:pt>
                <c:pt idx="830">
                  <c:v>0.0</c:v>
                </c:pt>
                <c:pt idx="831">
                  <c:v>0.0</c:v>
                </c:pt>
                <c:pt idx="832">
                  <c:v>0.0</c:v>
                </c:pt>
                <c:pt idx="833">
                  <c:v>0.0</c:v>
                </c:pt>
                <c:pt idx="834">
                  <c:v>0.0</c:v>
                </c:pt>
                <c:pt idx="835">
                  <c:v>0.0</c:v>
                </c:pt>
                <c:pt idx="836">
                  <c:v>0.0</c:v>
                </c:pt>
                <c:pt idx="837">
                  <c:v>0.0</c:v>
                </c:pt>
                <c:pt idx="838">
                  <c:v>0.0</c:v>
                </c:pt>
                <c:pt idx="839">
                  <c:v>27.442</c:v>
                </c:pt>
                <c:pt idx="840">
                  <c:v>28.168</c:v>
                </c:pt>
                <c:pt idx="841">
                  <c:v>28.119</c:v>
                </c:pt>
                <c:pt idx="842">
                  <c:v>27.839</c:v>
                </c:pt>
                <c:pt idx="843">
                  <c:v>27.76899999999998</c:v>
                </c:pt>
                <c:pt idx="844">
                  <c:v>27.739</c:v>
                </c:pt>
                <c:pt idx="845">
                  <c:v>27.696</c:v>
                </c:pt>
                <c:pt idx="846">
                  <c:v>27.612</c:v>
                </c:pt>
                <c:pt idx="847">
                  <c:v>27.694</c:v>
                </c:pt>
                <c:pt idx="848">
                  <c:v>27.76899999999998</c:v>
                </c:pt>
                <c:pt idx="849">
                  <c:v>27.628</c:v>
                </c:pt>
                <c:pt idx="850">
                  <c:v>27.42899999999998</c:v>
                </c:pt>
                <c:pt idx="851">
                  <c:v>27.099</c:v>
                </c:pt>
                <c:pt idx="852">
                  <c:v>26.518</c:v>
                </c:pt>
                <c:pt idx="853">
                  <c:v>26.392</c:v>
                </c:pt>
                <c:pt idx="854">
                  <c:v>26.965</c:v>
                </c:pt>
                <c:pt idx="855">
                  <c:v>27.159</c:v>
                </c:pt>
                <c:pt idx="856">
                  <c:v>27.247</c:v>
                </c:pt>
                <c:pt idx="857">
                  <c:v>27.225</c:v>
                </c:pt>
                <c:pt idx="858">
                  <c:v>27.078</c:v>
                </c:pt>
                <c:pt idx="859">
                  <c:v>27.053</c:v>
                </c:pt>
                <c:pt idx="860">
                  <c:v>26.99</c:v>
                </c:pt>
                <c:pt idx="861">
                  <c:v>26.952</c:v>
                </c:pt>
                <c:pt idx="862">
                  <c:v>26.947</c:v>
                </c:pt>
                <c:pt idx="863">
                  <c:v>26.738</c:v>
                </c:pt>
                <c:pt idx="864">
                  <c:v>26.58599999999998</c:v>
                </c:pt>
                <c:pt idx="865">
                  <c:v>26.57400000000001</c:v>
                </c:pt>
                <c:pt idx="866">
                  <c:v>26.557</c:v>
                </c:pt>
                <c:pt idx="867">
                  <c:v>26.569</c:v>
                </c:pt>
                <c:pt idx="868">
                  <c:v>26.703</c:v>
                </c:pt>
                <c:pt idx="869">
                  <c:v>26.526</c:v>
                </c:pt>
                <c:pt idx="870">
                  <c:v>26.366</c:v>
                </c:pt>
                <c:pt idx="871">
                  <c:v>26.221</c:v>
                </c:pt>
                <c:pt idx="872">
                  <c:v>26.102</c:v>
                </c:pt>
                <c:pt idx="873">
                  <c:v>25.943</c:v>
                </c:pt>
                <c:pt idx="874">
                  <c:v>25.945</c:v>
                </c:pt>
                <c:pt idx="875">
                  <c:v>25.973</c:v>
                </c:pt>
                <c:pt idx="876">
                  <c:v>25.784</c:v>
                </c:pt>
                <c:pt idx="877">
                  <c:v>25.566</c:v>
                </c:pt>
                <c:pt idx="878">
                  <c:v>25.542</c:v>
                </c:pt>
                <c:pt idx="879">
                  <c:v>25.659</c:v>
                </c:pt>
                <c:pt idx="880">
                  <c:v>25.759</c:v>
                </c:pt>
                <c:pt idx="881">
                  <c:v>25.658</c:v>
                </c:pt>
                <c:pt idx="882">
                  <c:v>25.35600000000001</c:v>
                </c:pt>
                <c:pt idx="883">
                  <c:v>25.261</c:v>
                </c:pt>
                <c:pt idx="884">
                  <c:v>25.252</c:v>
                </c:pt>
                <c:pt idx="885">
                  <c:v>25.23</c:v>
                </c:pt>
                <c:pt idx="886">
                  <c:v>25.121</c:v>
                </c:pt>
                <c:pt idx="887">
                  <c:v>25.07</c:v>
                </c:pt>
                <c:pt idx="888">
                  <c:v>24.966</c:v>
                </c:pt>
                <c:pt idx="889">
                  <c:v>24.92599999999998</c:v>
                </c:pt>
                <c:pt idx="890">
                  <c:v>24.994</c:v>
                </c:pt>
                <c:pt idx="891">
                  <c:v>24.967</c:v>
                </c:pt>
                <c:pt idx="892">
                  <c:v>24.861</c:v>
                </c:pt>
                <c:pt idx="893">
                  <c:v>24.89099999999999</c:v>
                </c:pt>
                <c:pt idx="894">
                  <c:v>24.83299999999999</c:v>
                </c:pt>
                <c:pt idx="895">
                  <c:v>24.73400000000001</c:v>
                </c:pt>
                <c:pt idx="896">
                  <c:v>24.774</c:v>
                </c:pt>
                <c:pt idx="897">
                  <c:v>24.715</c:v>
                </c:pt>
                <c:pt idx="898">
                  <c:v>24.491</c:v>
                </c:pt>
                <c:pt idx="899">
                  <c:v>24.36499999999999</c:v>
                </c:pt>
                <c:pt idx="900">
                  <c:v>24.341</c:v>
                </c:pt>
                <c:pt idx="901">
                  <c:v>24.372</c:v>
                </c:pt>
                <c:pt idx="902">
                  <c:v>24.343</c:v>
                </c:pt>
                <c:pt idx="903">
                  <c:v>24.326</c:v>
                </c:pt>
                <c:pt idx="904">
                  <c:v>24.19</c:v>
                </c:pt>
                <c:pt idx="905">
                  <c:v>24.042</c:v>
                </c:pt>
                <c:pt idx="906">
                  <c:v>23.977</c:v>
                </c:pt>
                <c:pt idx="907">
                  <c:v>24.01</c:v>
                </c:pt>
                <c:pt idx="908">
                  <c:v>24.04799999999999</c:v>
                </c:pt>
                <c:pt idx="909">
                  <c:v>23.947</c:v>
                </c:pt>
                <c:pt idx="910">
                  <c:v>23.956</c:v>
                </c:pt>
                <c:pt idx="911">
                  <c:v>23.825</c:v>
                </c:pt>
                <c:pt idx="912">
                  <c:v>23.683</c:v>
                </c:pt>
                <c:pt idx="913">
                  <c:v>23.67299999999999</c:v>
                </c:pt>
                <c:pt idx="914">
                  <c:v>23.613</c:v>
                </c:pt>
                <c:pt idx="915">
                  <c:v>23.57700000000001</c:v>
                </c:pt>
                <c:pt idx="916">
                  <c:v>23.481</c:v>
                </c:pt>
                <c:pt idx="917">
                  <c:v>23.414</c:v>
                </c:pt>
                <c:pt idx="918">
                  <c:v>23.348</c:v>
                </c:pt>
                <c:pt idx="919">
                  <c:v>23.257</c:v>
                </c:pt>
                <c:pt idx="920">
                  <c:v>23.134</c:v>
                </c:pt>
                <c:pt idx="921">
                  <c:v>0.0</c:v>
                </c:pt>
                <c:pt idx="922">
                  <c:v>0.0</c:v>
                </c:pt>
                <c:pt idx="923">
                  <c:v>0.0</c:v>
                </c:pt>
                <c:pt idx="924">
                  <c:v>0.0</c:v>
                </c:pt>
                <c:pt idx="925">
                  <c:v>0.0</c:v>
                </c:pt>
                <c:pt idx="926">
                  <c:v>0.0</c:v>
                </c:pt>
                <c:pt idx="927">
                  <c:v>0.0</c:v>
                </c:pt>
                <c:pt idx="928">
                  <c:v>0.0</c:v>
                </c:pt>
                <c:pt idx="929">
                  <c:v>0.0</c:v>
                </c:pt>
                <c:pt idx="930">
                  <c:v>0.0</c:v>
                </c:pt>
                <c:pt idx="931">
                  <c:v>0.0</c:v>
                </c:pt>
                <c:pt idx="932">
                  <c:v>0.0</c:v>
                </c:pt>
                <c:pt idx="933">
                  <c:v>0.0</c:v>
                </c:pt>
                <c:pt idx="934">
                  <c:v>0.0</c:v>
                </c:pt>
                <c:pt idx="935">
                  <c:v>0.0</c:v>
                </c:pt>
                <c:pt idx="936">
                  <c:v>0.0</c:v>
                </c:pt>
                <c:pt idx="937">
                  <c:v>0.0</c:v>
                </c:pt>
                <c:pt idx="938">
                  <c:v>0.0</c:v>
                </c:pt>
                <c:pt idx="939">
                  <c:v>0.0</c:v>
                </c:pt>
                <c:pt idx="940">
                  <c:v>0.0</c:v>
                </c:pt>
                <c:pt idx="941">
                  <c:v>0.0</c:v>
                </c:pt>
                <c:pt idx="942">
                  <c:v>0.0</c:v>
                </c:pt>
                <c:pt idx="943">
                  <c:v>0.0</c:v>
                </c:pt>
                <c:pt idx="944">
                  <c:v>0.0</c:v>
                </c:pt>
                <c:pt idx="945">
                  <c:v>0.0</c:v>
                </c:pt>
                <c:pt idx="946">
                  <c:v>0.0</c:v>
                </c:pt>
                <c:pt idx="947">
                  <c:v>0.0</c:v>
                </c:pt>
                <c:pt idx="948">
                  <c:v>0.0</c:v>
                </c:pt>
                <c:pt idx="949">
                  <c:v>0.0</c:v>
                </c:pt>
                <c:pt idx="950">
                  <c:v>0.0</c:v>
                </c:pt>
                <c:pt idx="951">
                  <c:v>0.0</c:v>
                </c:pt>
                <c:pt idx="952">
                  <c:v>0.0</c:v>
                </c:pt>
                <c:pt idx="953">
                  <c:v>0.0</c:v>
                </c:pt>
                <c:pt idx="954">
                  <c:v>0.0</c:v>
                </c:pt>
                <c:pt idx="955">
                  <c:v>0.0</c:v>
                </c:pt>
                <c:pt idx="956">
                  <c:v>0.0</c:v>
                </c:pt>
                <c:pt idx="957">
                  <c:v>0.0</c:v>
                </c:pt>
                <c:pt idx="958">
                  <c:v>0.0</c:v>
                </c:pt>
                <c:pt idx="959">
                  <c:v>0.0</c:v>
                </c:pt>
                <c:pt idx="960">
                  <c:v>0.0</c:v>
                </c:pt>
                <c:pt idx="961">
                  <c:v>0.0</c:v>
                </c:pt>
                <c:pt idx="962">
                  <c:v>0.0</c:v>
                </c:pt>
                <c:pt idx="963">
                  <c:v>0.0</c:v>
                </c:pt>
                <c:pt idx="964">
                  <c:v>0.0</c:v>
                </c:pt>
                <c:pt idx="965">
                  <c:v>0.0</c:v>
                </c:pt>
                <c:pt idx="966">
                  <c:v>0.0</c:v>
                </c:pt>
                <c:pt idx="967">
                  <c:v>0.0</c:v>
                </c:pt>
                <c:pt idx="968">
                  <c:v>0.0</c:v>
                </c:pt>
                <c:pt idx="969">
                  <c:v>0.0</c:v>
                </c:pt>
                <c:pt idx="970">
                  <c:v>0.0</c:v>
                </c:pt>
                <c:pt idx="971">
                  <c:v>0.0</c:v>
                </c:pt>
                <c:pt idx="972">
                  <c:v>0.0</c:v>
                </c:pt>
                <c:pt idx="973">
                  <c:v>0.0</c:v>
                </c:pt>
                <c:pt idx="974">
                  <c:v>20.221</c:v>
                </c:pt>
                <c:pt idx="975">
                  <c:v>20.23699999999999</c:v>
                </c:pt>
                <c:pt idx="976">
                  <c:v>20.23699999999999</c:v>
                </c:pt>
                <c:pt idx="977">
                  <c:v>20.421</c:v>
                </c:pt>
                <c:pt idx="978">
                  <c:v>20.566</c:v>
                </c:pt>
                <c:pt idx="979">
                  <c:v>20.157</c:v>
                </c:pt>
                <c:pt idx="980">
                  <c:v>20.214</c:v>
                </c:pt>
                <c:pt idx="981">
                  <c:v>20.238</c:v>
                </c:pt>
                <c:pt idx="982">
                  <c:v>20.206</c:v>
                </c:pt>
                <c:pt idx="983">
                  <c:v>20.364</c:v>
                </c:pt>
                <c:pt idx="984">
                  <c:v>20.26899999999998</c:v>
                </c:pt>
                <c:pt idx="985">
                  <c:v>19.867</c:v>
                </c:pt>
                <c:pt idx="986">
                  <c:v>19.625</c:v>
                </c:pt>
                <c:pt idx="987">
                  <c:v>19.655</c:v>
                </c:pt>
                <c:pt idx="988">
                  <c:v>19.998</c:v>
                </c:pt>
                <c:pt idx="989">
                  <c:v>19.992</c:v>
                </c:pt>
                <c:pt idx="990">
                  <c:v>19.892</c:v>
                </c:pt>
                <c:pt idx="991">
                  <c:v>19.761</c:v>
                </c:pt>
                <c:pt idx="992">
                  <c:v>19.689</c:v>
                </c:pt>
                <c:pt idx="993">
                  <c:v>19.729</c:v>
                </c:pt>
                <c:pt idx="994">
                  <c:v>19.832</c:v>
                </c:pt>
                <c:pt idx="995">
                  <c:v>19.781</c:v>
                </c:pt>
                <c:pt idx="996">
                  <c:v>19.675</c:v>
                </c:pt>
                <c:pt idx="997">
                  <c:v>19.355</c:v>
                </c:pt>
                <c:pt idx="998">
                  <c:v>19.129</c:v>
                </c:pt>
                <c:pt idx="999">
                  <c:v>19.202</c:v>
                </c:pt>
              </c:numCache>
            </c:numRef>
          </c:yVal>
          <c:smooth val="1"/>
        </c:ser>
        <c:axId val="463541496"/>
        <c:axId val="592356600"/>
      </c:scatterChart>
      <c:valAx>
        <c:axId val="463541496"/>
        <c:scaling>
          <c:orientation val="minMax"/>
          <c:max val="0.68"/>
          <c:min val="0.35"/>
        </c:scaling>
        <c:axPos val="b"/>
        <c:title>
          <c:tx>
            <c:rich>
              <a:bodyPr/>
              <a:lstStyle/>
              <a:p>
                <a:pPr>
                  <a:defRPr/>
                </a:pPr>
                <a:r>
                  <a:rPr lang="en-US"/>
                  <a:t>Wavelength (</a:t>
                </a:r>
                <a:r>
                  <a:rPr lang="en-US">
                    <a:latin typeface="Symbol" pitchFamily="18" charset="2"/>
                  </a:rPr>
                  <a:t>m</a:t>
                </a:r>
                <a:r>
                  <a:rPr lang="en-US"/>
                  <a:t>m)</a:t>
                </a:r>
              </a:p>
            </c:rich>
          </c:tx>
        </c:title>
        <c:numFmt formatCode="General" sourceLinked="1"/>
        <c:minorTickMark val="out"/>
        <c:tickLblPos val="nextTo"/>
        <c:crossAx val="592356600"/>
        <c:crosses val="autoZero"/>
        <c:crossBetween val="midCat"/>
      </c:valAx>
      <c:valAx>
        <c:axId val="592356600"/>
        <c:scaling>
          <c:orientation val="minMax"/>
          <c:min val="0.0"/>
        </c:scaling>
        <c:axPos val="l"/>
        <c:title>
          <c:tx>
            <c:rich>
              <a:bodyPr rot="-5400000" vert="horz"/>
              <a:lstStyle/>
              <a:p>
                <a:pPr>
                  <a:defRPr/>
                </a:pPr>
                <a:r>
                  <a:rPr lang="en-US"/>
                  <a:t>Intensity</a:t>
                </a:r>
              </a:p>
            </c:rich>
          </c:tx>
        </c:title>
        <c:numFmt formatCode="General" sourceLinked="1"/>
        <c:tickLblPos val="nextTo"/>
        <c:crossAx val="463541496"/>
        <c:crosses val="autoZero"/>
        <c:crossBetween val="midCat"/>
      </c:valAx>
      <c:spPr>
        <a:solidFill>
          <a:schemeClr val="tx1"/>
        </a:solidFill>
      </c:spPr>
    </c:plotArea>
    <c:plotVisOnly val="1"/>
    <c:dispBlanksAs val="gap"/>
  </c:chart>
  <c:spPr>
    <a:solidFill>
      <a:schemeClr val="bg1"/>
    </a:solidFill>
  </c:spPr>
  <c:externalData r:id="rId1"/>
</c:chartSpace>
</file>

<file path=ppt/diagrams/_rels/data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s>
</file>

<file path=ppt/diagrams/_rels/data3.xml.rels><?xml version="1.0" encoding="UTF-8" standalone="yes"?>
<Relationships xmlns="http://schemas.openxmlformats.org/package/2006/relationships"><Relationship Id="rId1" Type="http://schemas.openxmlformats.org/officeDocument/2006/relationships/image" Target="../media/image13.png"/></Relationships>
</file>

<file path=ppt/diagrams/_rels/data4.xml.rels><?xml version="1.0" encoding="UTF-8" standalone="yes"?>
<Relationships xmlns="http://schemas.openxmlformats.org/package/2006/relationships"><Relationship Id="rId1"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06B0D8-DCE8-4BFB-A416-6CAAAA1A5598}" type="doc">
      <dgm:prSet loTypeId="urn:microsoft.com/office/officeart/2011/layout/RadialPictureList" loCatId="picture" qsTypeId="urn:microsoft.com/office/officeart/2005/8/quickstyle/simple1" qsCatId="simple" csTypeId="urn:microsoft.com/office/officeart/2005/8/colors/accent1_2#1" csCatId="accent1" phldr="1"/>
      <dgm:spPr/>
      <dgm:t>
        <a:bodyPr/>
        <a:lstStyle/>
        <a:p>
          <a:endParaRPr lang="en-US"/>
        </a:p>
      </dgm:t>
    </dgm:pt>
    <dgm:pt modelId="{A5212D7E-147D-43C1-8B5B-DB67F4D68128}">
      <dgm:prSet phldrT="[Text]" custT="1"/>
      <dgm:spPr/>
      <dgm:t>
        <a:bodyPr/>
        <a:lstStyle/>
        <a:p>
          <a:r>
            <a:rPr lang="en-US" sz="2800" b="1" dirty="0" smtClean="0"/>
            <a:t>CHEM 121</a:t>
          </a:r>
        </a:p>
        <a:p>
          <a:r>
            <a:rPr lang="en-US" sz="2800" b="1" dirty="0" smtClean="0"/>
            <a:t>Spectroscopy Module</a:t>
          </a:r>
        </a:p>
        <a:p>
          <a:r>
            <a:rPr lang="en-US" sz="2800" b="1" dirty="0" smtClean="0"/>
            <a:t>(</a:t>
          </a:r>
          <a:r>
            <a:rPr lang="en-US" sz="2800" b="1" smtClean="0"/>
            <a:t>Updated 8.11.11</a:t>
          </a:r>
          <a:r>
            <a:rPr lang="en-US" sz="2800" b="1" dirty="0" smtClean="0"/>
            <a:t>)</a:t>
          </a:r>
          <a:endParaRPr lang="en-US" sz="2800" b="1" dirty="0"/>
        </a:p>
      </dgm:t>
    </dgm:pt>
    <dgm:pt modelId="{89FD639C-3061-4759-9716-86B1EF5ED3DB}" type="parTrans" cxnId="{765FA25D-0E91-4F6D-B1D3-C0F133B71925}">
      <dgm:prSet/>
      <dgm:spPr/>
      <dgm:t>
        <a:bodyPr/>
        <a:lstStyle/>
        <a:p>
          <a:endParaRPr lang="en-US"/>
        </a:p>
      </dgm:t>
    </dgm:pt>
    <dgm:pt modelId="{402DFC19-E83A-4518-9F54-BA17D907255C}" type="sibTrans" cxnId="{765FA25D-0E91-4F6D-B1D3-C0F133B71925}">
      <dgm:prSet/>
      <dgm:spPr/>
      <dgm:t>
        <a:bodyPr/>
        <a:lstStyle/>
        <a:p>
          <a:endParaRPr lang="en-US"/>
        </a:p>
      </dgm:t>
    </dgm:pt>
    <dgm:pt modelId="{D4D82AD7-212D-46BF-B62D-9E43AB5F98DB}">
      <dgm:prSet phldrT="[Text]"/>
      <dgm:spPr/>
      <dgm:t>
        <a:bodyPr/>
        <a:lstStyle/>
        <a:p>
          <a:r>
            <a:rPr lang="en-US" dirty="0" smtClean="0"/>
            <a:t>Collecting and Analyzing Spectra</a:t>
          </a:r>
          <a:endParaRPr lang="en-US" dirty="0"/>
        </a:p>
      </dgm:t>
    </dgm:pt>
    <dgm:pt modelId="{9F3FA453-2E0A-4823-AC0A-9D74818246CB}" type="parTrans" cxnId="{11BB2E6A-EE48-447F-9977-F8E8B0E484B5}">
      <dgm:prSet/>
      <dgm:spPr/>
      <dgm:t>
        <a:bodyPr/>
        <a:lstStyle/>
        <a:p>
          <a:endParaRPr lang="en-US"/>
        </a:p>
      </dgm:t>
    </dgm:pt>
    <dgm:pt modelId="{418EDEDC-F0C9-4178-BCF9-61A6B16C1221}" type="sibTrans" cxnId="{11BB2E6A-EE48-447F-9977-F8E8B0E484B5}">
      <dgm:prSet/>
      <dgm:spPr/>
      <dgm:t>
        <a:bodyPr/>
        <a:lstStyle/>
        <a:p>
          <a:endParaRPr lang="en-US"/>
        </a:p>
      </dgm:t>
    </dgm:pt>
    <dgm:pt modelId="{D52F4792-48D6-4179-9692-19FBDDF35AFF}">
      <dgm:prSet phldrT="[Text]"/>
      <dgm:spPr/>
      <dgm:t>
        <a:bodyPr/>
        <a:lstStyle/>
        <a:p>
          <a:r>
            <a:rPr lang="en-US" dirty="0" smtClean="0"/>
            <a:t>Atomic Emission</a:t>
          </a:r>
          <a:endParaRPr lang="en-US" dirty="0"/>
        </a:p>
      </dgm:t>
    </dgm:pt>
    <dgm:pt modelId="{4B44DB29-231B-47EA-93A0-42F3F93BE8A3}" type="parTrans" cxnId="{F24B713D-9EBF-4D16-B727-699F993A58F5}">
      <dgm:prSet/>
      <dgm:spPr/>
      <dgm:t>
        <a:bodyPr/>
        <a:lstStyle/>
        <a:p>
          <a:endParaRPr lang="en-US"/>
        </a:p>
      </dgm:t>
    </dgm:pt>
    <dgm:pt modelId="{BE0E53D4-1B1C-459D-9427-34B1ED69339F}" type="sibTrans" cxnId="{F24B713D-9EBF-4D16-B727-699F993A58F5}">
      <dgm:prSet/>
      <dgm:spPr/>
      <dgm:t>
        <a:bodyPr/>
        <a:lstStyle/>
        <a:p>
          <a:endParaRPr lang="en-US"/>
        </a:p>
      </dgm:t>
    </dgm:pt>
    <dgm:pt modelId="{F609A6F9-5187-4735-A724-091F993F38D2}">
      <dgm:prSet phldrT="[Text]"/>
      <dgm:spPr/>
      <dgm:t>
        <a:bodyPr/>
        <a:lstStyle/>
        <a:p>
          <a:r>
            <a:rPr lang="en-US" dirty="0" smtClean="0"/>
            <a:t>Models of the Atom</a:t>
          </a:r>
          <a:endParaRPr lang="en-US" dirty="0"/>
        </a:p>
      </dgm:t>
    </dgm:pt>
    <dgm:pt modelId="{C899F3E5-A4EB-4BC8-94EE-D91E1BB5F6EB}" type="parTrans" cxnId="{8110DF76-C61A-46D2-A284-45003AB8BE0E}">
      <dgm:prSet/>
      <dgm:spPr/>
      <dgm:t>
        <a:bodyPr/>
        <a:lstStyle/>
        <a:p>
          <a:endParaRPr lang="en-US"/>
        </a:p>
      </dgm:t>
    </dgm:pt>
    <dgm:pt modelId="{439DDB40-EE68-4DDA-8C4C-06BCAFE88442}" type="sibTrans" cxnId="{8110DF76-C61A-46D2-A284-45003AB8BE0E}">
      <dgm:prSet/>
      <dgm:spPr/>
      <dgm:t>
        <a:bodyPr/>
        <a:lstStyle/>
        <a:p>
          <a:endParaRPr lang="en-US"/>
        </a:p>
      </dgm:t>
    </dgm:pt>
    <dgm:pt modelId="{AEC96C38-8ABE-4C91-AC98-6AC086E9AFDB}" type="pres">
      <dgm:prSet presAssocID="{1306B0D8-DCE8-4BFB-A416-6CAAAA1A5598}" presName="Name0" presStyleCnt="0">
        <dgm:presLayoutVars>
          <dgm:chMax val="1"/>
          <dgm:chPref val="1"/>
          <dgm:dir/>
          <dgm:resizeHandles/>
        </dgm:presLayoutVars>
      </dgm:prSet>
      <dgm:spPr/>
      <dgm:t>
        <a:bodyPr/>
        <a:lstStyle/>
        <a:p>
          <a:endParaRPr lang="en-US"/>
        </a:p>
      </dgm:t>
    </dgm:pt>
    <dgm:pt modelId="{194662D5-2489-403A-8200-109C06A422E8}" type="pres">
      <dgm:prSet presAssocID="{A5212D7E-147D-43C1-8B5B-DB67F4D68128}" presName="Parent" presStyleLbl="node1" presStyleIdx="0" presStyleCnt="2" custScaleX="167035" custScaleY="127149" custLinFactNeighborX="-53871" custLinFactNeighborY="4441">
        <dgm:presLayoutVars>
          <dgm:chMax val="4"/>
          <dgm:chPref val="3"/>
        </dgm:presLayoutVars>
      </dgm:prSet>
      <dgm:spPr/>
      <dgm:t>
        <a:bodyPr/>
        <a:lstStyle/>
        <a:p>
          <a:endParaRPr lang="en-US"/>
        </a:p>
      </dgm:t>
    </dgm:pt>
    <dgm:pt modelId="{4AA08381-320C-4E4A-9CA6-A283366C5F47}" type="pres">
      <dgm:prSet presAssocID="{D4D82AD7-212D-46BF-B62D-9E43AB5F98DB}" presName="Accent" presStyleLbl="node1" presStyleIdx="1" presStyleCnt="2" custScaleX="128138" custScaleY="114347" custLinFactNeighborX="-16359" custLinFactNeighborY="111"/>
      <dgm:spPr/>
    </dgm:pt>
    <dgm:pt modelId="{1BAB75B5-F475-46DE-8F2A-4F9D406F183C}" type="pres">
      <dgm:prSet presAssocID="{D4D82AD7-212D-46BF-B62D-9E43AB5F98DB}" presName="Image1" presStyleLbl="fgImgPlace1" presStyleIdx="0" presStyleCnt="3" custScaleX="168756" custScaleY="135434" custLinFactNeighborX="-96083" custLinFactNeighborY="-28599"/>
      <dgm:spPr>
        <a:prstGeom prst="roundRect">
          <a:avLst/>
        </a:prstGeom>
        <a:blipFill>
          <a:blip xmlns:r="http://schemas.openxmlformats.org/officeDocument/2006/relationships" r:embed="rId1">
            <a:extLst>
              <a:ext uri="{28A0092B-C50C-407E-A947-70E740481C1C}"/>
            </a:extLst>
          </a:blip>
          <a:srcRect/>
          <a:stretch>
            <a:fillRect t="-6000" b="-6000"/>
          </a:stretch>
        </a:blipFill>
      </dgm:spPr>
      <dgm:t>
        <a:bodyPr/>
        <a:lstStyle/>
        <a:p>
          <a:endParaRPr lang="en-US"/>
        </a:p>
      </dgm:t>
    </dgm:pt>
    <dgm:pt modelId="{17976D62-E748-46DE-8755-785B64B40DBE}" type="pres">
      <dgm:prSet presAssocID="{D4D82AD7-212D-46BF-B62D-9E43AB5F98DB}" presName="Child1" presStyleLbl="revTx" presStyleIdx="0" presStyleCnt="3" custScaleX="99656" custLinFactNeighborX="-41518" custLinFactNeighborY="-33741">
        <dgm:presLayoutVars>
          <dgm:chMax val="0"/>
          <dgm:chPref val="0"/>
          <dgm:bulletEnabled val="1"/>
        </dgm:presLayoutVars>
      </dgm:prSet>
      <dgm:spPr/>
      <dgm:t>
        <a:bodyPr/>
        <a:lstStyle/>
        <a:p>
          <a:endParaRPr lang="en-US"/>
        </a:p>
      </dgm:t>
    </dgm:pt>
    <dgm:pt modelId="{77C984CC-2BDF-46DA-A1EF-B9A10A9DD77E}" type="pres">
      <dgm:prSet presAssocID="{D52F4792-48D6-4179-9692-19FBDDF35AFF}" presName="Image2" presStyleCnt="0"/>
      <dgm:spPr/>
    </dgm:pt>
    <dgm:pt modelId="{16CDC6D5-48A2-4E4A-941F-43D9A7ED7D28}" type="pres">
      <dgm:prSet presAssocID="{D52F4792-48D6-4179-9692-19FBDDF35AFF}" presName="Image" presStyleLbl="fgImgPlace1" presStyleIdx="1" presStyleCnt="3" custScaleX="159361" custScaleY="148717" custLinFactNeighborX="-24040" custLinFactNeighborY="4518"/>
      <dgm:spPr>
        <a:prstGeom prst="roundRect">
          <a:avLst/>
        </a:prstGeom>
        <a:blipFill dpi="0" rotWithShape="1">
          <a:blip xmlns:r="http://schemas.openxmlformats.org/officeDocument/2006/relationships" r:embed="rId2" cstate="print">
            <a:extLst>
              <a:ext uri="{28A0092B-C50C-407E-A947-70E740481C1C}"/>
            </a:extLst>
          </a:blip>
          <a:srcRect/>
          <a:stretch>
            <a:fillRect l="1251" t="589" r="-35251" b="-589"/>
          </a:stretch>
        </a:blipFill>
      </dgm:spPr>
      <dgm:t>
        <a:bodyPr/>
        <a:lstStyle/>
        <a:p>
          <a:endParaRPr lang="en-US"/>
        </a:p>
      </dgm:t>
    </dgm:pt>
    <dgm:pt modelId="{1766E138-E96C-41B0-8624-06A2A7459130}" type="pres">
      <dgm:prSet presAssocID="{D52F4792-48D6-4179-9692-19FBDDF35AFF}" presName="Child2" presStyleLbl="revTx" presStyleIdx="1" presStyleCnt="3">
        <dgm:presLayoutVars>
          <dgm:chMax val="0"/>
          <dgm:chPref val="0"/>
          <dgm:bulletEnabled val="1"/>
        </dgm:presLayoutVars>
      </dgm:prSet>
      <dgm:spPr/>
      <dgm:t>
        <a:bodyPr/>
        <a:lstStyle/>
        <a:p>
          <a:endParaRPr lang="en-US"/>
        </a:p>
      </dgm:t>
    </dgm:pt>
    <dgm:pt modelId="{B8FF30A6-080E-48B6-BD25-2687C4043273}" type="pres">
      <dgm:prSet presAssocID="{F609A6F9-5187-4735-A724-091F993F38D2}" presName="Image3" presStyleCnt="0"/>
      <dgm:spPr/>
    </dgm:pt>
    <dgm:pt modelId="{B8E18FED-4F84-4383-A673-09EB9F6E6E33}" type="pres">
      <dgm:prSet presAssocID="{F609A6F9-5187-4735-A724-091F993F38D2}" presName="Image" presStyleLbl="fgImgPlace1" presStyleIdx="2" presStyleCnt="3" custLinFactNeighborX="-48726" custLinFactNeighborY="23406"/>
      <dgm:spPr>
        <a:prstGeom prst="roundRect">
          <a:avLst/>
        </a:prstGeom>
        <a:blipFill>
          <a:blip xmlns:r="http://schemas.openxmlformats.org/officeDocument/2006/relationships" r:embed="rId3">
            <a:extLst>
              <a:ext uri="{28A0092B-C50C-407E-A947-70E740481C1C}"/>
            </a:extLst>
          </a:blip>
          <a:srcRect/>
          <a:stretch>
            <a:fillRect l="-7000" r="-7000"/>
          </a:stretch>
        </a:blipFill>
        <a:ln>
          <a:solidFill>
            <a:schemeClr val="bg1"/>
          </a:solidFill>
        </a:ln>
      </dgm:spPr>
      <dgm:t>
        <a:bodyPr/>
        <a:lstStyle/>
        <a:p>
          <a:endParaRPr lang="en-US"/>
        </a:p>
      </dgm:t>
    </dgm:pt>
    <dgm:pt modelId="{C132B196-22F7-4E5D-BC25-7D75C4A34CAB}" type="pres">
      <dgm:prSet presAssocID="{F609A6F9-5187-4735-A724-091F993F38D2}" presName="Child3" presStyleLbl="revTx" presStyleIdx="2" presStyleCnt="3" custLinFactNeighborX="-9019" custLinFactNeighborY="36975">
        <dgm:presLayoutVars>
          <dgm:chMax val="0"/>
          <dgm:chPref val="0"/>
          <dgm:bulletEnabled val="1"/>
        </dgm:presLayoutVars>
      </dgm:prSet>
      <dgm:spPr/>
      <dgm:t>
        <a:bodyPr/>
        <a:lstStyle/>
        <a:p>
          <a:endParaRPr lang="en-US"/>
        </a:p>
      </dgm:t>
    </dgm:pt>
  </dgm:ptLst>
  <dgm:cxnLst>
    <dgm:cxn modelId="{0427F90D-98C3-4237-B760-62E2E880520E}" type="presOf" srcId="{D52F4792-48D6-4179-9692-19FBDDF35AFF}" destId="{1766E138-E96C-41B0-8624-06A2A7459130}" srcOrd="0" destOrd="0" presId="urn:microsoft.com/office/officeart/2011/layout/RadialPictureList"/>
    <dgm:cxn modelId="{02069ECA-F012-4F6B-9D33-DCEB63A658FE}" type="presOf" srcId="{A5212D7E-147D-43C1-8B5B-DB67F4D68128}" destId="{194662D5-2489-403A-8200-109C06A422E8}" srcOrd="0" destOrd="0" presId="urn:microsoft.com/office/officeart/2011/layout/RadialPictureList"/>
    <dgm:cxn modelId="{11BB2E6A-EE48-447F-9977-F8E8B0E484B5}" srcId="{A5212D7E-147D-43C1-8B5B-DB67F4D68128}" destId="{D4D82AD7-212D-46BF-B62D-9E43AB5F98DB}" srcOrd="0" destOrd="0" parTransId="{9F3FA453-2E0A-4823-AC0A-9D74818246CB}" sibTransId="{418EDEDC-F0C9-4178-BCF9-61A6B16C1221}"/>
    <dgm:cxn modelId="{2FB8C5B5-59E9-43E9-A9EA-C5D41F266697}" type="presOf" srcId="{1306B0D8-DCE8-4BFB-A416-6CAAAA1A5598}" destId="{AEC96C38-8ABE-4C91-AC98-6AC086E9AFDB}" srcOrd="0" destOrd="0" presId="urn:microsoft.com/office/officeart/2011/layout/RadialPictureList"/>
    <dgm:cxn modelId="{F24B713D-9EBF-4D16-B727-699F993A58F5}" srcId="{A5212D7E-147D-43C1-8B5B-DB67F4D68128}" destId="{D52F4792-48D6-4179-9692-19FBDDF35AFF}" srcOrd="1" destOrd="0" parTransId="{4B44DB29-231B-47EA-93A0-42F3F93BE8A3}" sibTransId="{BE0E53D4-1B1C-459D-9427-34B1ED69339F}"/>
    <dgm:cxn modelId="{46269F46-6E19-4571-98DA-6B36136C3187}" type="presOf" srcId="{D4D82AD7-212D-46BF-B62D-9E43AB5F98DB}" destId="{17976D62-E748-46DE-8755-785B64B40DBE}" srcOrd="0" destOrd="0" presId="urn:microsoft.com/office/officeart/2011/layout/RadialPictureList"/>
    <dgm:cxn modelId="{765FA25D-0E91-4F6D-B1D3-C0F133B71925}" srcId="{1306B0D8-DCE8-4BFB-A416-6CAAAA1A5598}" destId="{A5212D7E-147D-43C1-8B5B-DB67F4D68128}" srcOrd="0" destOrd="0" parTransId="{89FD639C-3061-4759-9716-86B1EF5ED3DB}" sibTransId="{402DFC19-E83A-4518-9F54-BA17D907255C}"/>
    <dgm:cxn modelId="{63928FCD-D5E4-4231-A6AE-CC6A71E6243B}" type="presOf" srcId="{F609A6F9-5187-4735-A724-091F993F38D2}" destId="{C132B196-22F7-4E5D-BC25-7D75C4A34CAB}" srcOrd="0" destOrd="0" presId="urn:microsoft.com/office/officeart/2011/layout/RadialPictureList"/>
    <dgm:cxn modelId="{8110DF76-C61A-46D2-A284-45003AB8BE0E}" srcId="{A5212D7E-147D-43C1-8B5B-DB67F4D68128}" destId="{F609A6F9-5187-4735-A724-091F993F38D2}" srcOrd="2" destOrd="0" parTransId="{C899F3E5-A4EB-4BC8-94EE-D91E1BB5F6EB}" sibTransId="{439DDB40-EE68-4DDA-8C4C-06BCAFE88442}"/>
    <dgm:cxn modelId="{5F5D2AAE-B231-49BB-8E3D-BEC1747AF56B}" type="presParOf" srcId="{AEC96C38-8ABE-4C91-AC98-6AC086E9AFDB}" destId="{194662D5-2489-403A-8200-109C06A422E8}" srcOrd="0" destOrd="0" presId="urn:microsoft.com/office/officeart/2011/layout/RadialPictureList"/>
    <dgm:cxn modelId="{2C6B0D8C-F792-4788-AF17-F7DC296CAB66}" type="presParOf" srcId="{AEC96C38-8ABE-4C91-AC98-6AC086E9AFDB}" destId="{4AA08381-320C-4E4A-9CA6-A283366C5F47}" srcOrd="1" destOrd="0" presId="urn:microsoft.com/office/officeart/2011/layout/RadialPictureList"/>
    <dgm:cxn modelId="{7ABA05B6-B95D-4850-89CE-D28E4B78B205}" type="presParOf" srcId="{AEC96C38-8ABE-4C91-AC98-6AC086E9AFDB}" destId="{1BAB75B5-F475-46DE-8F2A-4F9D406F183C}" srcOrd="2" destOrd="0" presId="urn:microsoft.com/office/officeart/2011/layout/RadialPictureList"/>
    <dgm:cxn modelId="{8A0E04BA-7510-4B2E-9E05-CB61712DC0B9}" type="presParOf" srcId="{AEC96C38-8ABE-4C91-AC98-6AC086E9AFDB}" destId="{17976D62-E748-46DE-8755-785B64B40DBE}" srcOrd="3" destOrd="0" presId="urn:microsoft.com/office/officeart/2011/layout/RadialPictureList"/>
    <dgm:cxn modelId="{473F0BDF-3499-45C9-83E8-3BB10307687B}" type="presParOf" srcId="{AEC96C38-8ABE-4C91-AC98-6AC086E9AFDB}" destId="{77C984CC-2BDF-46DA-A1EF-B9A10A9DD77E}" srcOrd="4" destOrd="0" presId="urn:microsoft.com/office/officeart/2011/layout/RadialPictureList"/>
    <dgm:cxn modelId="{B9FB345C-4B23-4D0D-999B-DE69211E7C70}" type="presParOf" srcId="{77C984CC-2BDF-46DA-A1EF-B9A10A9DD77E}" destId="{16CDC6D5-48A2-4E4A-941F-43D9A7ED7D28}" srcOrd="0" destOrd="0" presId="urn:microsoft.com/office/officeart/2011/layout/RadialPictureList"/>
    <dgm:cxn modelId="{BF1E94AB-AB1E-4425-A80B-894FCEDDC3C0}" type="presParOf" srcId="{AEC96C38-8ABE-4C91-AC98-6AC086E9AFDB}" destId="{1766E138-E96C-41B0-8624-06A2A7459130}" srcOrd="5" destOrd="0" presId="urn:microsoft.com/office/officeart/2011/layout/RadialPictureList"/>
    <dgm:cxn modelId="{3DC50FBC-4EB1-4DAD-8C77-6EF1D3D4531C}" type="presParOf" srcId="{AEC96C38-8ABE-4C91-AC98-6AC086E9AFDB}" destId="{B8FF30A6-080E-48B6-BD25-2687C4043273}" srcOrd="6" destOrd="0" presId="urn:microsoft.com/office/officeart/2011/layout/RadialPictureList"/>
    <dgm:cxn modelId="{AC294DB4-28B1-4FF4-AD5F-54ACB7706316}" type="presParOf" srcId="{B8FF30A6-080E-48B6-BD25-2687C4043273}" destId="{B8E18FED-4F84-4383-A673-09EB9F6E6E33}" srcOrd="0" destOrd="0" presId="urn:microsoft.com/office/officeart/2011/layout/RadialPictureList"/>
    <dgm:cxn modelId="{95A6E3DF-6050-4922-A1D1-163FEC40CD96}" type="presParOf" srcId="{AEC96C38-8ABE-4C91-AC98-6AC086E9AFDB}" destId="{C132B196-22F7-4E5D-BC25-7D75C4A34CAB}" srcOrd="7" destOrd="0" presId="urn:microsoft.com/office/officeart/2011/layout/RadialPicture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75A995-DA95-4630-B982-329FFE5EC57C}" type="doc">
      <dgm:prSet loTypeId="urn:microsoft.com/office/officeart/2008/layout/VerticalCurvedList" loCatId="list" qsTypeId="urn:microsoft.com/office/officeart/2005/8/quickstyle/simple1" qsCatId="simple" csTypeId="urn:microsoft.com/office/officeart/2005/8/colors/accent1_2#2" csCatId="accent1" phldr="1"/>
      <dgm:spPr/>
      <dgm:t>
        <a:bodyPr/>
        <a:lstStyle/>
        <a:p>
          <a:endParaRPr lang="en-US"/>
        </a:p>
      </dgm:t>
    </dgm:pt>
    <dgm:pt modelId="{AFBCEE3D-CCE2-433E-AA68-BF8A5F3390D4}">
      <dgm:prSet phldrT="[Text]"/>
      <dgm:spPr/>
      <dgm:t>
        <a:bodyPr/>
        <a:lstStyle/>
        <a:p>
          <a:r>
            <a:rPr lang="en-US" dirty="0" smtClean="0"/>
            <a:t>Use simulation generated data to reach sound conclusions about the interaction between atoms and light or other forms of energy.</a:t>
          </a:r>
          <a:endParaRPr lang="en-US" dirty="0"/>
        </a:p>
      </dgm:t>
    </dgm:pt>
    <dgm:pt modelId="{7C8192D0-A6EA-4A91-80C9-5B2C9D3E5A75}" type="parTrans" cxnId="{D9CFD359-E7B4-4250-A95A-BCABE8589E88}">
      <dgm:prSet/>
      <dgm:spPr/>
      <dgm:t>
        <a:bodyPr/>
        <a:lstStyle/>
        <a:p>
          <a:endParaRPr lang="en-US"/>
        </a:p>
      </dgm:t>
    </dgm:pt>
    <dgm:pt modelId="{B60D2749-7EBD-4A7B-878A-9FC67373ABCA}" type="sibTrans" cxnId="{D9CFD359-E7B4-4250-A95A-BCABE8589E88}">
      <dgm:prSet/>
      <dgm:spPr/>
      <dgm:t>
        <a:bodyPr/>
        <a:lstStyle/>
        <a:p>
          <a:endParaRPr lang="en-US"/>
        </a:p>
      </dgm:t>
    </dgm:pt>
    <dgm:pt modelId="{DFAD6906-4FD4-4910-92A6-B6065E9572E3}">
      <dgm:prSet phldrT="[Text]"/>
      <dgm:spPr/>
      <dgm:t>
        <a:bodyPr/>
        <a:lstStyle/>
        <a:p>
          <a:r>
            <a:rPr lang="en-US" dirty="0" smtClean="0"/>
            <a:t>Learn to describe and interpret absorption and emission spectra employing appropriate terminology.</a:t>
          </a:r>
          <a:endParaRPr lang="en-US" dirty="0"/>
        </a:p>
      </dgm:t>
    </dgm:pt>
    <dgm:pt modelId="{CA8AA8BA-79AF-4C32-8E07-0C6221D61ED5}" type="parTrans" cxnId="{865D771D-6F62-4FCF-8C9B-0DDF06611FD5}">
      <dgm:prSet/>
      <dgm:spPr/>
      <dgm:t>
        <a:bodyPr/>
        <a:lstStyle/>
        <a:p>
          <a:endParaRPr lang="en-US"/>
        </a:p>
      </dgm:t>
    </dgm:pt>
    <dgm:pt modelId="{2DF19903-DC87-45F2-9D1D-04BD444650A7}" type="sibTrans" cxnId="{865D771D-6F62-4FCF-8C9B-0DDF06611FD5}">
      <dgm:prSet/>
      <dgm:spPr/>
      <dgm:t>
        <a:bodyPr/>
        <a:lstStyle/>
        <a:p>
          <a:endParaRPr lang="en-US"/>
        </a:p>
      </dgm:t>
    </dgm:pt>
    <dgm:pt modelId="{19262852-5A61-457A-8C43-F80D40B90FE0}">
      <dgm:prSet phldrT="[Text]"/>
      <dgm:spPr/>
      <dgm:t>
        <a:bodyPr/>
        <a:lstStyle/>
        <a:p>
          <a:r>
            <a:rPr lang="en-US" dirty="0" smtClean="0"/>
            <a:t>Apply an appropriate model of the atom to describe atomic absorption/emission spectra.</a:t>
          </a:r>
          <a:endParaRPr lang="en-US" dirty="0"/>
        </a:p>
      </dgm:t>
    </dgm:pt>
    <dgm:pt modelId="{61912E37-1372-4BA6-AF2F-984CA15406BF}" type="parTrans" cxnId="{71F765E2-F3CF-4E5A-8C65-A41D4ED140F5}">
      <dgm:prSet/>
      <dgm:spPr/>
      <dgm:t>
        <a:bodyPr/>
        <a:lstStyle/>
        <a:p>
          <a:endParaRPr lang="en-US"/>
        </a:p>
      </dgm:t>
    </dgm:pt>
    <dgm:pt modelId="{97AC2975-3473-48B1-B586-AAE3C1ABA1BD}" type="sibTrans" cxnId="{71F765E2-F3CF-4E5A-8C65-A41D4ED140F5}">
      <dgm:prSet/>
      <dgm:spPr/>
      <dgm:t>
        <a:bodyPr/>
        <a:lstStyle/>
        <a:p>
          <a:endParaRPr lang="en-US"/>
        </a:p>
      </dgm:t>
    </dgm:pt>
    <dgm:pt modelId="{49A49514-ED98-42A5-91FB-1EC6EA255AD4}" type="pres">
      <dgm:prSet presAssocID="{6C75A995-DA95-4630-B982-329FFE5EC57C}" presName="Name0" presStyleCnt="0">
        <dgm:presLayoutVars>
          <dgm:chMax val="7"/>
          <dgm:chPref val="7"/>
          <dgm:dir/>
        </dgm:presLayoutVars>
      </dgm:prSet>
      <dgm:spPr/>
      <dgm:t>
        <a:bodyPr/>
        <a:lstStyle/>
        <a:p>
          <a:endParaRPr lang="en-US"/>
        </a:p>
      </dgm:t>
    </dgm:pt>
    <dgm:pt modelId="{7EE1D532-AB2F-4BD9-AB97-4635FF891850}" type="pres">
      <dgm:prSet presAssocID="{6C75A995-DA95-4630-B982-329FFE5EC57C}" presName="Name1" presStyleCnt="0"/>
      <dgm:spPr/>
    </dgm:pt>
    <dgm:pt modelId="{E85FEFB4-0C92-4133-AC3E-702451AB9DA5}" type="pres">
      <dgm:prSet presAssocID="{6C75A995-DA95-4630-B982-329FFE5EC57C}" presName="cycle" presStyleCnt="0"/>
      <dgm:spPr/>
    </dgm:pt>
    <dgm:pt modelId="{3A0A5AB7-8E15-4915-AC8E-30816572B915}" type="pres">
      <dgm:prSet presAssocID="{6C75A995-DA95-4630-B982-329FFE5EC57C}" presName="srcNode" presStyleLbl="node1" presStyleIdx="0" presStyleCnt="3"/>
      <dgm:spPr/>
    </dgm:pt>
    <dgm:pt modelId="{145D3272-74EA-4080-ACF2-A22A225CA344}" type="pres">
      <dgm:prSet presAssocID="{6C75A995-DA95-4630-B982-329FFE5EC57C}" presName="conn" presStyleLbl="parChTrans1D2" presStyleIdx="0" presStyleCnt="1"/>
      <dgm:spPr/>
      <dgm:t>
        <a:bodyPr/>
        <a:lstStyle/>
        <a:p>
          <a:endParaRPr lang="en-US"/>
        </a:p>
      </dgm:t>
    </dgm:pt>
    <dgm:pt modelId="{E8A9CAE3-BD31-448E-A66D-A259B292ECE2}" type="pres">
      <dgm:prSet presAssocID="{6C75A995-DA95-4630-B982-329FFE5EC57C}" presName="extraNode" presStyleLbl="node1" presStyleIdx="0" presStyleCnt="3"/>
      <dgm:spPr/>
    </dgm:pt>
    <dgm:pt modelId="{3CF8211E-58F0-4D3D-BC89-4CD012C01790}" type="pres">
      <dgm:prSet presAssocID="{6C75A995-DA95-4630-B982-329FFE5EC57C}" presName="dstNode" presStyleLbl="node1" presStyleIdx="0" presStyleCnt="3"/>
      <dgm:spPr/>
    </dgm:pt>
    <dgm:pt modelId="{F3EA8BA7-EE9F-445C-9999-FEF7FBA1EAF3}" type="pres">
      <dgm:prSet presAssocID="{AFBCEE3D-CCE2-433E-AA68-BF8A5F3390D4}" presName="text_1" presStyleLbl="node1" presStyleIdx="0" presStyleCnt="3">
        <dgm:presLayoutVars>
          <dgm:bulletEnabled val="1"/>
        </dgm:presLayoutVars>
      </dgm:prSet>
      <dgm:spPr/>
      <dgm:t>
        <a:bodyPr/>
        <a:lstStyle/>
        <a:p>
          <a:endParaRPr lang="en-US"/>
        </a:p>
      </dgm:t>
    </dgm:pt>
    <dgm:pt modelId="{962A92A4-6DB5-4270-87AD-1A867F17B145}" type="pres">
      <dgm:prSet presAssocID="{AFBCEE3D-CCE2-433E-AA68-BF8A5F3390D4}" presName="accent_1" presStyleCnt="0"/>
      <dgm:spPr/>
    </dgm:pt>
    <dgm:pt modelId="{AA6E74FC-F2C2-4671-B14F-1E123CEEC2BF}" type="pres">
      <dgm:prSet presAssocID="{AFBCEE3D-CCE2-433E-AA68-BF8A5F3390D4}" presName="accentRepeatNode" presStyleLbl="solidFgAcc1" presStyleIdx="0" presStyleCnt="3"/>
      <dgm:spPr/>
    </dgm:pt>
    <dgm:pt modelId="{EB8A8E18-2927-4B17-B3A5-EA1818B6C081}" type="pres">
      <dgm:prSet presAssocID="{DFAD6906-4FD4-4910-92A6-B6065E9572E3}" presName="text_2" presStyleLbl="node1" presStyleIdx="1" presStyleCnt="3">
        <dgm:presLayoutVars>
          <dgm:bulletEnabled val="1"/>
        </dgm:presLayoutVars>
      </dgm:prSet>
      <dgm:spPr/>
      <dgm:t>
        <a:bodyPr/>
        <a:lstStyle/>
        <a:p>
          <a:endParaRPr lang="en-US"/>
        </a:p>
      </dgm:t>
    </dgm:pt>
    <dgm:pt modelId="{3A90C544-5778-4597-9A4B-CF459A445671}" type="pres">
      <dgm:prSet presAssocID="{DFAD6906-4FD4-4910-92A6-B6065E9572E3}" presName="accent_2" presStyleCnt="0"/>
      <dgm:spPr/>
    </dgm:pt>
    <dgm:pt modelId="{342F3328-4199-4608-A424-F2D76140503B}" type="pres">
      <dgm:prSet presAssocID="{DFAD6906-4FD4-4910-92A6-B6065E9572E3}" presName="accentRepeatNode" presStyleLbl="solidFgAcc1" presStyleIdx="1" presStyleCnt="3"/>
      <dgm:spPr/>
    </dgm:pt>
    <dgm:pt modelId="{ADED6CA0-AE61-43CB-BE9D-D38B702087C0}" type="pres">
      <dgm:prSet presAssocID="{19262852-5A61-457A-8C43-F80D40B90FE0}" presName="text_3" presStyleLbl="node1" presStyleIdx="2" presStyleCnt="3">
        <dgm:presLayoutVars>
          <dgm:bulletEnabled val="1"/>
        </dgm:presLayoutVars>
      </dgm:prSet>
      <dgm:spPr/>
      <dgm:t>
        <a:bodyPr/>
        <a:lstStyle/>
        <a:p>
          <a:endParaRPr lang="en-US"/>
        </a:p>
      </dgm:t>
    </dgm:pt>
    <dgm:pt modelId="{3AA7926D-FBDB-45D2-947C-3DFC1201847A}" type="pres">
      <dgm:prSet presAssocID="{19262852-5A61-457A-8C43-F80D40B90FE0}" presName="accent_3" presStyleCnt="0"/>
      <dgm:spPr/>
    </dgm:pt>
    <dgm:pt modelId="{9673032B-9E9B-4565-9ED7-BDD1E1F44762}" type="pres">
      <dgm:prSet presAssocID="{19262852-5A61-457A-8C43-F80D40B90FE0}" presName="accentRepeatNode" presStyleLbl="solidFgAcc1" presStyleIdx="2" presStyleCnt="3"/>
      <dgm:spPr/>
    </dgm:pt>
  </dgm:ptLst>
  <dgm:cxnLst>
    <dgm:cxn modelId="{856C0728-03B1-4BD3-B8FB-45824252D897}" type="presOf" srcId="{6C75A995-DA95-4630-B982-329FFE5EC57C}" destId="{49A49514-ED98-42A5-91FB-1EC6EA255AD4}" srcOrd="0" destOrd="0" presId="urn:microsoft.com/office/officeart/2008/layout/VerticalCurvedList"/>
    <dgm:cxn modelId="{D9CFD359-E7B4-4250-A95A-BCABE8589E88}" srcId="{6C75A995-DA95-4630-B982-329FFE5EC57C}" destId="{AFBCEE3D-CCE2-433E-AA68-BF8A5F3390D4}" srcOrd="0" destOrd="0" parTransId="{7C8192D0-A6EA-4A91-80C9-5B2C9D3E5A75}" sibTransId="{B60D2749-7EBD-4A7B-878A-9FC67373ABCA}"/>
    <dgm:cxn modelId="{34DA4BCF-C819-4C75-AE6B-43C34492E652}" type="presOf" srcId="{DFAD6906-4FD4-4910-92A6-B6065E9572E3}" destId="{EB8A8E18-2927-4B17-B3A5-EA1818B6C081}" srcOrd="0" destOrd="0" presId="urn:microsoft.com/office/officeart/2008/layout/VerticalCurvedList"/>
    <dgm:cxn modelId="{F36CAABE-2D68-4A31-804A-4DC9629C2963}" type="presOf" srcId="{B60D2749-7EBD-4A7B-878A-9FC67373ABCA}" destId="{145D3272-74EA-4080-ACF2-A22A225CA344}" srcOrd="0" destOrd="0" presId="urn:microsoft.com/office/officeart/2008/layout/VerticalCurvedList"/>
    <dgm:cxn modelId="{71F765E2-F3CF-4E5A-8C65-A41D4ED140F5}" srcId="{6C75A995-DA95-4630-B982-329FFE5EC57C}" destId="{19262852-5A61-457A-8C43-F80D40B90FE0}" srcOrd="2" destOrd="0" parTransId="{61912E37-1372-4BA6-AF2F-984CA15406BF}" sibTransId="{97AC2975-3473-48B1-B586-AAE3C1ABA1BD}"/>
    <dgm:cxn modelId="{DF913AA2-9D45-41CB-BD35-D82AA49C7991}" type="presOf" srcId="{AFBCEE3D-CCE2-433E-AA68-BF8A5F3390D4}" destId="{F3EA8BA7-EE9F-445C-9999-FEF7FBA1EAF3}" srcOrd="0" destOrd="0" presId="urn:microsoft.com/office/officeart/2008/layout/VerticalCurvedList"/>
    <dgm:cxn modelId="{865D771D-6F62-4FCF-8C9B-0DDF06611FD5}" srcId="{6C75A995-DA95-4630-B982-329FFE5EC57C}" destId="{DFAD6906-4FD4-4910-92A6-B6065E9572E3}" srcOrd="1" destOrd="0" parTransId="{CA8AA8BA-79AF-4C32-8E07-0C6221D61ED5}" sibTransId="{2DF19903-DC87-45F2-9D1D-04BD444650A7}"/>
    <dgm:cxn modelId="{78B6D08E-D924-41BC-8FDC-E6BA732C373F}" type="presOf" srcId="{19262852-5A61-457A-8C43-F80D40B90FE0}" destId="{ADED6CA0-AE61-43CB-BE9D-D38B702087C0}" srcOrd="0" destOrd="0" presId="urn:microsoft.com/office/officeart/2008/layout/VerticalCurvedList"/>
    <dgm:cxn modelId="{20DF1865-3E6B-4181-B8BB-D7C2C96733AE}" type="presParOf" srcId="{49A49514-ED98-42A5-91FB-1EC6EA255AD4}" destId="{7EE1D532-AB2F-4BD9-AB97-4635FF891850}" srcOrd="0" destOrd="0" presId="urn:microsoft.com/office/officeart/2008/layout/VerticalCurvedList"/>
    <dgm:cxn modelId="{114541F3-86AC-4197-BFF3-811A3BC83F69}" type="presParOf" srcId="{7EE1D532-AB2F-4BD9-AB97-4635FF891850}" destId="{E85FEFB4-0C92-4133-AC3E-702451AB9DA5}" srcOrd="0" destOrd="0" presId="urn:microsoft.com/office/officeart/2008/layout/VerticalCurvedList"/>
    <dgm:cxn modelId="{BE8A2A65-0A1A-4592-9FE1-8A08D7E513E1}" type="presParOf" srcId="{E85FEFB4-0C92-4133-AC3E-702451AB9DA5}" destId="{3A0A5AB7-8E15-4915-AC8E-30816572B915}" srcOrd="0" destOrd="0" presId="urn:microsoft.com/office/officeart/2008/layout/VerticalCurvedList"/>
    <dgm:cxn modelId="{67158DA0-9853-4D1C-B786-810DA4F0D580}" type="presParOf" srcId="{E85FEFB4-0C92-4133-AC3E-702451AB9DA5}" destId="{145D3272-74EA-4080-ACF2-A22A225CA344}" srcOrd="1" destOrd="0" presId="urn:microsoft.com/office/officeart/2008/layout/VerticalCurvedList"/>
    <dgm:cxn modelId="{E7503C98-945E-42C0-9C7F-0D04D2361A24}" type="presParOf" srcId="{E85FEFB4-0C92-4133-AC3E-702451AB9DA5}" destId="{E8A9CAE3-BD31-448E-A66D-A259B292ECE2}" srcOrd="2" destOrd="0" presId="urn:microsoft.com/office/officeart/2008/layout/VerticalCurvedList"/>
    <dgm:cxn modelId="{1FC1B138-A452-40E5-88AC-CD3B96E139C3}" type="presParOf" srcId="{E85FEFB4-0C92-4133-AC3E-702451AB9DA5}" destId="{3CF8211E-58F0-4D3D-BC89-4CD012C01790}" srcOrd="3" destOrd="0" presId="urn:microsoft.com/office/officeart/2008/layout/VerticalCurvedList"/>
    <dgm:cxn modelId="{1FCE97EB-232D-42A1-99FB-11C477069E92}" type="presParOf" srcId="{7EE1D532-AB2F-4BD9-AB97-4635FF891850}" destId="{F3EA8BA7-EE9F-445C-9999-FEF7FBA1EAF3}" srcOrd="1" destOrd="0" presId="urn:microsoft.com/office/officeart/2008/layout/VerticalCurvedList"/>
    <dgm:cxn modelId="{526A7CF0-BD81-4989-B308-A410D7C16014}" type="presParOf" srcId="{7EE1D532-AB2F-4BD9-AB97-4635FF891850}" destId="{962A92A4-6DB5-4270-87AD-1A867F17B145}" srcOrd="2" destOrd="0" presId="urn:microsoft.com/office/officeart/2008/layout/VerticalCurvedList"/>
    <dgm:cxn modelId="{C4740050-F838-404B-BC94-CF88BB57AB99}" type="presParOf" srcId="{962A92A4-6DB5-4270-87AD-1A867F17B145}" destId="{AA6E74FC-F2C2-4671-B14F-1E123CEEC2BF}" srcOrd="0" destOrd="0" presId="urn:microsoft.com/office/officeart/2008/layout/VerticalCurvedList"/>
    <dgm:cxn modelId="{41E4ED6A-2044-4315-AA60-AEB733920F2A}" type="presParOf" srcId="{7EE1D532-AB2F-4BD9-AB97-4635FF891850}" destId="{EB8A8E18-2927-4B17-B3A5-EA1818B6C081}" srcOrd="3" destOrd="0" presId="urn:microsoft.com/office/officeart/2008/layout/VerticalCurvedList"/>
    <dgm:cxn modelId="{93F39D56-4BE9-4850-904E-E401B8D4E7D6}" type="presParOf" srcId="{7EE1D532-AB2F-4BD9-AB97-4635FF891850}" destId="{3A90C544-5778-4597-9A4B-CF459A445671}" srcOrd="4" destOrd="0" presId="urn:microsoft.com/office/officeart/2008/layout/VerticalCurvedList"/>
    <dgm:cxn modelId="{125939BA-DE21-42B4-896B-B70EE953630A}" type="presParOf" srcId="{3A90C544-5778-4597-9A4B-CF459A445671}" destId="{342F3328-4199-4608-A424-F2D76140503B}" srcOrd="0" destOrd="0" presId="urn:microsoft.com/office/officeart/2008/layout/VerticalCurvedList"/>
    <dgm:cxn modelId="{F73E42F5-4367-441C-9259-FEA3B2BACB1A}" type="presParOf" srcId="{7EE1D532-AB2F-4BD9-AB97-4635FF891850}" destId="{ADED6CA0-AE61-43CB-BE9D-D38B702087C0}" srcOrd="5" destOrd="0" presId="urn:microsoft.com/office/officeart/2008/layout/VerticalCurvedList"/>
    <dgm:cxn modelId="{2B5F19A0-8B8A-4CD2-84D0-704153F91760}" type="presParOf" srcId="{7EE1D532-AB2F-4BD9-AB97-4635FF891850}" destId="{3AA7926D-FBDB-45D2-947C-3DFC1201847A}" srcOrd="6" destOrd="0" presId="urn:microsoft.com/office/officeart/2008/layout/VerticalCurvedList"/>
    <dgm:cxn modelId="{9AEF7FEE-A567-4999-8B92-9A9304F1C5FB}" type="presParOf" srcId="{3AA7926D-FBDB-45D2-947C-3DFC1201847A}" destId="{9673032B-9E9B-4565-9ED7-BDD1E1F44762}"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97065E-478A-4020-9A64-AFEBB1D2201E}" type="doc">
      <dgm:prSet loTypeId="urn:microsoft.com/office/officeart/2005/8/layout/radial2" loCatId="relationship" qsTypeId="urn:microsoft.com/office/officeart/2005/8/quickstyle/simple4#1" qsCatId="simple" csTypeId="urn:microsoft.com/office/officeart/2005/8/colors/colorful2" csCatId="colorful" phldr="1"/>
      <dgm:spPr/>
      <dgm:t>
        <a:bodyPr/>
        <a:lstStyle/>
        <a:p>
          <a:endParaRPr lang="en-US"/>
        </a:p>
      </dgm:t>
    </dgm:pt>
    <dgm:pt modelId="{08B5BC45-AE15-44E9-B038-F0952D2879A1}">
      <dgm:prSet phldrT="[Text]"/>
      <dgm:spPr/>
      <dgm:t>
        <a:bodyPr/>
        <a:lstStyle/>
        <a:p>
          <a:r>
            <a:rPr lang="en-US" dirty="0" smtClean="0"/>
            <a:t>Mode 1</a:t>
          </a:r>
          <a:endParaRPr lang="en-US" dirty="0"/>
        </a:p>
      </dgm:t>
    </dgm:pt>
    <dgm:pt modelId="{2197D045-AF5B-4A26-8856-0D48CF180D9F}" type="parTrans" cxnId="{D305D200-2FB9-4DCA-A898-FC4882FCF592}">
      <dgm:prSet/>
      <dgm:spPr/>
      <dgm:t>
        <a:bodyPr/>
        <a:lstStyle/>
        <a:p>
          <a:endParaRPr lang="en-US"/>
        </a:p>
      </dgm:t>
    </dgm:pt>
    <dgm:pt modelId="{F0CE7AB4-95AD-46D2-9490-42CAB3B7E9F0}" type="sibTrans" cxnId="{D305D200-2FB9-4DCA-A898-FC4882FCF592}">
      <dgm:prSet/>
      <dgm:spPr/>
      <dgm:t>
        <a:bodyPr/>
        <a:lstStyle/>
        <a:p>
          <a:endParaRPr lang="en-US"/>
        </a:p>
      </dgm:t>
    </dgm:pt>
    <dgm:pt modelId="{DE6E90D7-2056-4E20-B18B-08E87E9B75FC}">
      <dgm:prSet phldrT="[Text]"/>
      <dgm:spPr/>
      <dgm:t>
        <a:bodyPr/>
        <a:lstStyle/>
        <a:p>
          <a:r>
            <a:rPr lang="en-US" b="1" dirty="0" smtClean="0"/>
            <a:t>Students </a:t>
          </a:r>
          <a:r>
            <a:rPr lang="en-US" b="1" dirty="0" smtClean="0">
              <a:solidFill>
                <a:srgbClr val="00B050"/>
              </a:solidFill>
            </a:rPr>
            <a:t>change</a:t>
          </a:r>
          <a:r>
            <a:rPr lang="en-US" b="1" dirty="0" smtClean="0"/>
            <a:t> </a:t>
          </a:r>
          <a:r>
            <a:rPr lang="en-US" b="1" dirty="0" smtClean="0">
              <a:solidFill>
                <a:srgbClr val="00B050"/>
              </a:solidFill>
            </a:rPr>
            <a:t>the amount of energy imparted onto the hydrogen atom</a:t>
          </a:r>
          <a:r>
            <a:rPr lang="en-US" b="1" dirty="0" smtClean="0"/>
            <a:t>.</a:t>
          </a:r>
          <a:endParaRPr lang="en-US" b="1" dirty="0"/>
        </a:p>
      </dgm:t>
    </dgm:pt>
    <dgm:pt modelId="{5DE69A5D-F62D-40C3-A77D-C53710F8B8D4}" type="parTrans" cxnId="{AF959316-8D76-4985-A249-DF3C70675BC7}">
      <dgm:prSet/>
      <dgm:spPr/>
      <dgm:t>
        <a:bodyPr/>
        <a:lstStyle/>
        <a:p>
          <a:endParaRPr lang="en-US"/>
        </a:p>
      </dgm:t>
    </dgm:pt>
    <dgm:pt modelId="{58E7B7CC-FD5C-402B-92B8-2023197BF471}" type="sibTrans" cxnId="{AF959316-8D76-4985-A249-DF3C70675BC7}">
      <dgm:prSet/>
      <dgm:spPr/>
      <dgm:t>
        <a:bodyPr/>
        <a:lstStyle/>
        <a:p>
          <a:endParaRPr lang="en-US"/>
        </a:p>
      </dgm:t>
    </dgm:pt>
    <dgm:pt modelId="{400E4CBC-36E6-4A3B-AA91-120755ED6C86}">
      <dgm:prSet phldrT="[Text]"/>
      <dgm:spPr/>
      <dgm:t>
        <a:bodyPr/>
        <a:lstStyle/>
        <a:p>
          <a:r>
            <a:rPr lang="en-US" b="1" dirty="0" smtClean="0"/>
            <a:t>Observe </a:t>
          </a:r>
          <a:r>
            <a:rPr lang="en-US" b="1" dirty="0" smtClean="0">
              <a:solidFill>
                <a:srgbClr val="7030A0"/>
              </a:solidFill>
            </a:rPr>
            <a:t>spectral features</a:t>
          </a:r>
          <a:endParaRPr lang="en-US" b="1" dirty="0">
            <a:solidFill>
              <a:srgbClr val="7030A0"/>
            </a:solidFill>
          </a:endParaRPr>
        </a:p>
      </dgm:t>
    </dgm:pt>
    <dgm:pt modelId="{5CDF9DD9-CE14-4B3F-8A7D-C757AB616051}" type="parTrans" cxnId="{FAA9F261-408E-43FF-A255-458D5360B253}">
      <dgm:prSet/>
      <dgm:spPr/>
      <dgm:t>
        <a:bodyPr/>
        <a:lstStyle/>
        <a:p>
          <a:endParaRPr lang="en-US"/>
        </a:p>
      </dgm:t>
    </dgm:pt>
    <dgm:pt modelId="{83BA5687-ABD5-4A6F-A626-69D3BB859CCB}" type="sibTrans" cxnId="{FAA9F261-408E-43FF-A255-458D5360B253}">
      <dgm:prSet/>
      <dgm:spPr/>
      <dgm:t>
        <a:bodyPr/>
        <a:lstStyle/>
        <a:p>
          <a:endParaRPr lang="en-US"/>
        </a:p>
      </dgm:t>
    </dgm:pt>
    <dgm:pt modelId="{0D000BC3-3EE9-4267-A77E-FCD8E8EAFEE5}">
      <dgm:prSet phldrT="[Text]"/>
      <dgm:spPr/>
      <dgm:t>
        <a:bodyPr/>
        <a:lstStyle/>
        <a:p>
          <a:r>
            <a:rPr lang="en-US" dirty="0" smtClean="0"/>
            <a:t>Mode 2</a:t>
          </a:r>
          <a:endParaRPr lang="en-US" dirty="0"/>
        </a:p>
      </dgm:t>
    </dgm:pt>
    <dgm:pt modelId="{EA634670-97A9-4CE9-BE9C-44718FAE268F}" type="parTrans" cxnId="{398737CD-99CD-4115-8E23-F84BD054FC6F}">
      <dgm:prSet/>
      <dgm:spPr/>
      <dgm:t>
        <a:bodyPr/>
        <a:lstStyle/>
        <a:p>
          <a:endParaRPr lang="en-US"/>
        </a:p>
      </dgm:t>
    </dgm:pt>
    <dgm:pt modelId="{5790274A-FEA4-4756-ABE0-77D62549917F}" type="sibTrans" cxnId="{398737CD-99CD-4115-8E23-F84BD054FC6F}">
      <dgm:prSet/>
      <dgm:spPr/>
      <dgm:t>
        <a:bodyPr/>
        <a:lstStyle/>
        <a:p>
          <a:endParaRPr lang="en-US"/>
        </a:p>
      </dgm:t>
    </dgm:pt>
    <dgm:pt modelId="{DC1EAB82-788B-41ED-9A89-F5DB27EF9D98}">
      <dgm:prSet phldrT="[Text]"/>
      <dgm:spPr/>
      <dgm:t>
        <a:bodyPr/>
        <a:lstStyle/>
        <a:p>
          <a:r>
            <a:rPr lang="en-US" b="1" dirty="0" smtClean="0"/>
            <a:t>Students will repeat the experiment with numerous atoms of an element </a:t>
          </a:r>
          <a:endParaRPr lang="en-US" b="1" dirty="0"/>
        </a:p>
      </dgm:t>
    </dgm:pt>
    <dgm:pt modelId="{D4E8E236-2CB7-4CE5-9101-F87810CF4391}" type="parTrans" cxnId="{693C7A2A-AA3C-452B-A0BE-915C902949EC}">
      <dgm:prSet/>
      <dgm:spPr/>
      <dgm:t>
        <a:bodyPr/>
        <a:lstStyle/>
        <a:p>
          <a:endParaRPr lang="en-US"/>
        </a:p>
      </dgm:t>
    </dgm:pt>
    <dgm:pt modelId="{885C9118-4F86-405D-98E6-0DBBBD9EB2A6}" type="sibTrans" cxnId="{693C7A2A-AA3C-452B-A0BE-915C902949EC}">
      <dgm:prSet/>
      <dgm:spPr/>
      <dgm:t>
        <a:bodyPr/>
        <a:lstStyle/>
        <a:p>
          <a:endParaRPr lang="en-US"/>
        </a:p>
      </dgm:t>
    </dgm:pt>
    <dgm:pt modelId="{7127F269-75CC-454A-90E3-B774BFC35D24}">
      <dgm:prSet phldrT="[Text]"/>
      <dgm:spPr/>
      <dgm:t>
        <a:bodyPr/>
        <a:lstStyle/>
        <a:p>
          <a:r>
            <a:rPr lang="en-US" b="1" dirty="0" smtClean="0"/>
            <a:t>Observe the collected spectrum</a:t>
          </a:r>
          <a:endParaRPr lang="en-US" b="1" dirty="0">
            <a:solidFill>
              <a:srgbClr val="7030A0"/>
            </a:solidFill>
          </a:endParaRPr>
        </a:p>
      </dgm:t>
    </dgm:pt>
    <dgm:pt modelId="{010FACAF-3121-419E-8D87-624580551365}" type="parTrans" cxnId="{32700D5A-E888-4340-A260-4F5A2C391148}">
      <dgm:prSet/>
      <dgm:spPr/>
      <dgm:t>
        <a:bodyPr/>
        <a:lstStyle/>
        <a:p>
          <a:endParaRPr lang="en-US"/>
        </a:p>
      </dgm:t>
    </dgm:pt>
    <dgm:pt modelId="{5284E8E9-2FB0-49EB-9093-3E5DB29F8383}" type="sibTrans" cxnId="{32700D5A-E888-4340-A260-4F5A2C391148}">
      <dgm:prSet/>
      <dgm:spPr/>
      <dgm:t>
        <a:bodyPr/>
        <a:lstStyle/>
        <a:p>
          <a:endParaRPr lang="en-US"/>
        </a:p>
      </dgm:t>
    </dgm:pt>
    <dgm:pt modelId="{1CD72815-22F5-4F43-ABD4-9BEA76847505}">
      <dgm:prSet phldrT="[Text]"/>
      <dgm:spPr/>
      <dgm:t>
        <a:bodyPr/>
        <a:lstStyle/>
        <a:p>
          <a:r>
            <a:rPr lang="en-US" b="1" dirty="0" smtClean="0"/>
            <a:t>Spectral shape</a:t>
          </a:r>
          <a:endParaRPr lang="en-US" b="1" dirty="0"/>
        </a:p>
      </dgm:t>
    </dgm:pt>
    <dgm:pt modelId="{9F67D908-256F-4CD6-AE0A-BCCAEB9185BB}" type="parTrans" cxnId="{7EA3C5E0-F1D9-4F36-BBFA-61C11FE6E5C5}">
      <dgm:prSet/>
      <dgm:spPr/>
      <dgm:t>
        <a:bodyPr/>
        <a:lstStyle/>
        <a:p>
          <a:endParaRPr lang="en-US"/>
        </a:p>
      </dgm:t>
    </dgm:pt>
    <dgm:pt modelId="{A9DEFA5C-2E6A-4AD5-AFD5-5C5B22BCC7D9}" type="sibTrans" cxnId="{7EA3C5E0-F1D9-4F36-BBFA-61C11FE6E5C5}">
      <dgm:prSet/>
      <dgm:spPr/>
      <dgm:t>
        <a:bodyPr/>
        <a:lstStyle/>
        <a:p>
          <a:endParaRPr lang="en-US"/>
        </a:p>
      </dgm:t>
    </dgm:pt>
    <dgm:pt modelId="{C1686369-CD4A-4E80-AAA3-7079858A97FD}">
      <dgm:prSet phldrT="[Text]"/>
      <dgm:spPr/>
      <dgm:t>
        <a:bodyPr/>
        <a:lstStyle/>
        <a:p>
          <a:r>
            <a:rPr lang="en-US" b="1" dirty="0" smtClean="0"/>
            <a:t>Intensity</a:t>
          </a:r>
          <a:endParaRPr lang="en-US" b="1" dirty="0"/>
        </a:p>
      </dgm:t>
    </dgm:pt>
    <dgm:pt modelId="{D57AD61B-6C6F-47CB-9C7F-8814FF251E11}" type="parTrans" cxnId="{8995FBBD-8953-4F24-938B-A0A5A37BCB27}">
      <dgm:prSet/>
      <dgm:spPr/>
      <dgm:t>
        <a:bodyPr/>
        <a:lstStyle/>
        <a:p>
          <a:endParaRPr lang="en-US"/>
        </a:p>
      </dgm:t>
    </dgm:pt>
    <dgm:pt modelId="{B452093C-6234-4D25-BA61-590540D235AA}" type="sibTrans" cxnId="{8995FBBD-8953-4F24-938B-A0A5A37BCB27}">
      <dgm:prSet/>
      <dgm:spPr/>
      <dgm:t>
        <a:bodyPr/>
        <a:lstStyle/>
        <a:p>
          <a:endParaRPr lang="en-US"/>
        </a:p>
      </dgm:t>
    </dgm:pt>
    <dgm:pt modelId="{61E09C82-7A79-4797-A4B3-9D2D11D09412}">
      <dgm:prSet phldrT="[Text]"/>
      <dgm:spPr/>
      <dgm:t>
        <a:bodyPr/>
        <a:lstStyle/>
        <a:p>
          <a:r>
            <a:rPr lang="en-US" b="1" dirty="0" smtClean="0"/>
            <a:t>Repeat above cycle with a different element</a:t>
          </a:r>
          <a:endParaRPr lang="en-US" b="1" dirty="0"/>
        </a:p>
      </dgm:t>
    </dgm:pt>
    <dgm:pt modelId="{3A8F4B5C-EAE3-44FA-A22B-085C4D23D7CF}" type="parTrans" cxnId="{3E562D52-0ED4-4412-9E5C-F90ECD60F4AB}">
      <dgm:prSet/>
      <dgm:spPr/>
      <dgm:t>
        <a:bodyPr/>
        <a:lstStyle/>
        <a:p>
          <a:endParaRPr lang="en-US"/>
        </a:p>
      </dgm:t>
    </dgm:pt>
    <dgm:pt modelId="{6C08BF63-8992-498B-9D21-112275F19AEA}" type="sibTrans" cxnId="{3E562D52-0ED4-4412-9E5C-F90ECD60F4AB}">
      <dgm:prSet/>
      <dgm:spPr/>
      <dgm:t>
        <a:bodyPr/>
        <a:lstStyle/>
        <a:p>
          <a:endParaRPr lang="en-US"/>
        </a:p>
      </dgm:t>
    </dgm:pt>
    <dgm:pt modelId="{85C42B23-4C3F-4CD7-88B8-53D24CB9EE27}">
      <dgm:prSet phldrT="[Text]"/>
      <dgm:spPr/>
      <dgm:t>
        <a:bodyPr/>
        <a:lstStyle/>
        <a:p>
          <a:r>
            <a:rPr lang="en-US" b="1" dirty="0" smtClean="0">
              <a:solidFill>
                <a:srgbClr val="7030A0"/>
              </a:solidFill>
            </a:rPr>
            <a:t>Asked about any differences from the experiment run on a single atom</a:t>
          </a:r>
          <a:endParaRPr lang="en-US" b="1" dirty="0">
            <a:solidFill>
              <a:srgbClr val="7030A0"/>
            </a:solidFill>
          </a:endParaRPr>
        </a:p>
      </dgm:t>
    </dgm:pt>
    <dgm:pt modelId="{3BC0EA09-D7DC-4E69-A24E-27912A73992C}" type="parTrans" cxnId="{CEB1768D-A3DA-4BC6-B62E-268660739051}">
      <dgm:prSet/>
      <dgm:spPr/>
      <dgm:t>
        <a:bodyPr/>
        <a:lstStyle/>
        <a:p>
          <a:endParaRPr lang="en-US"/>
        </a:p>
      </dgm:t>
    </dgm:pt>
    <dgm:pt modelId="{6E702FF8-D789-450C-9B20-2FB83C91FB27}" type="sibTrans" cxnId="{CEB1768D-A3DA-4BC6-B62E-268660739051}">
      <dgm:prSet/>
      <dgm:spPr/>
      <dgm:t>
        <a:bodyPr/>
        <a:lstStyle/>
        <a:p>
          <a:endParaRPr lang="en-US"/>
        </a:p>
      </dgm:t>
    </dgm:pt>
    <dgm:pt modelId="{51CFBFBD-A4C8-4B72-8B75-BA4DB0437230}">
      <dgm:prSet/>
      <dgm:spPr/>
      <dgm:t>
        <a:bodyPr/>
        <a:lstStyle/>
        <a:p>
          <a:r>
            <a:rPr lang="en-US" dirty="0" smtClean="0"/>
            <a:t>Mode 3</a:t>
          </a:r>
          <a:endParaRPr lang="en-US" dirty="0"/>
        </a:p>
      </dgm:t>
    </dgm:pt>
    <dgm:pt modelId="{7C13BDB6-96F6-4C19-965A-09675DD465E5}" type="parTrans" cxnId="{1EDD2135-9B29-459B-B20F-0E61604CA8C8}">
      <dgm:prSet/>
      <dgm:spPr/>
      <dgm:t>
        <a:bodyPr/>
        <a:lstStyle/>
        <a:p>
          <a:endParaRPr lang="en-US"/>
        </a:p>
      </dgm:t>
    </dgm:pt>
    <dgm:pt modelId="{0BB3B182-ED22-48D7-9B4E-4BCFC0359AF3}" type="sibTrans" cxnId="{1EDD2135-9B29-459B-B20F-0E61604CA8C8}">
      <dgm:prSet/>
      <dgm:spPr/>
      <dgm:t>
        <a:bodyPr/>
        <a:lstStyle/>
        <a:p>
          <a:endParaRPr lang="en-US"/>
        </a:p>
      </dgm:t>
    </dgm:pt>
    <dgm:pt modelId="{AEE52416-029B-4C77-97DD-C1A01F190F8D}">
      <dgm:prSet/>
      <dgm:spPr/>
      <dgm:t>
        <a:bodyPr/>
        <a:lstStyle/>
        <a:p>
          <a:r>
            <a:rPr lang="en-US" b="1" dirty="0" smtClean="0"/>
            <a:t>Students will explore the concept of atomic absorption spectroscopy.</a:t>
          </a:r>
          <a:endParaRPr lang="en-US" b="1" dirty="0"/>
        </a:p>
      </dgm:t>
    </dgm:pt>
    <dgm:pt modelId="{DBD9C9B5-259A-4493-B05D-92A8F9B12A62}" type="parTrans" cxnId="{312EF0EB-F6C5-4744-87C1-1F73F80EF1FA}">
      <dgm:prSet/>
      <dgm:spPr/>
      <dgm:t>
        <a:bodyPr/>
        <a:lstStyle/>
        <a:p>
          <a:endParaRPr lang="en-US"/>
        </a:p>
      </dgm:t>
    </dgm:pt>
    <dgm:pt modelId="{939DC979-96DE-4E8A-A666-B515137C438F}" type="sibTrans" cxnId="{312EF0EB-F6C5-4744-87C1-1F73F80EF1FA}">
      <dgm:prSet/>
      <dgm:spPr/>
      <dgm:t>
        <a:bodyPr/>
        <a:lstStyle/>
        <a:p>
          <a:endParaRPr lang="en-US"/>
        </a:p>
      </dgm:t>
    </dgm:pt>
    <dgm:pt modelId="{E076EC9C-B692-4C8F-BEC8-D0A9D7587FF2}">
      <dgm:prSet/>
      <dgm:spPr/>
      <dgm:t>
        <a:bodyPr/>
        <a:lstStyle/>
        <a:p>
          <a:r>
            <a:rPr lang="en-US" b="1" dirty="0" smtClean="0"/>
            <a:t>They will be introduced to the experimental set-up and data</a:t>
          </a:r>
          <a:endParaRPr lang="en-US" b="1" dirty="0"/>
        </a:p>
      </dgm:t>
    </dgm:pt>
    <dgm:pt modelId="{B7682406-2352-453E-8BEF-2826BD89569E}" type="parTrans" cxnId="{8D4EF836-148B-414D-86B4-3AC6F365B631}">
      <dgm:prSet/>
      <dgm:spPr/>
      <dgm:t>
        <a:bodyPr/>
        <a:lstStyle/>
        <a:p>
          <a:endParaRPr lang="en-US"/>
        </a:p>
      </dgm:t>
    </dgm:pt>
    <dgm:pt modelId="{0EC3BB5B-CF76-4AF2-B0A8-3BD26A1F9E8F}" type="sibTrans" cxnId="{8D4EF836-148B-414D-86B4-3AC6F365B631}">
      <dgm:prSet/>
      <dgm:spPr/>
      <dgm:t>
        <a:bodyPr/>
        <a:lstStyle/>
        <a:p>
          <a:endParaRPr lang="en-US"/>
        </a:p>
      </dgm:t>
    </dgm:pt>
    <dgm:pt modelId="{2D826BA9-A39B-4766-B708-3BD4EB309D1C}">
      <dgm:prSet/>
      <dgm:spPr/>
      <dgm:t>
        <a:bodyPr/>
        <a:lstStyle/>
        <a:p>
          <a:r>
            <a:rPr lang="en-US" b="1" dirty="0" smtClean="0"/>
            <a:t>They will compare the absorption spectra to the emission spectra of various atoms and molecules</a:t>
          </a:r>
          <a:r>
            <a:rPr lang="en-US" dirty="0" smtClean="0"/>
            <a:t>.</a:t>
          </a:r>
          <a:endParaRPr lang="en-US" dirty="0"/>
        </a:p>
      </dgm:t>
    </dgm:pt>
    <dgm:pt modelId="{E5ABFC0B-ED61-4013-A339-41093513839C}" type="parTrans" cxnId="{69393211-72C2-4A34-8DE6-784352103FC0}">
      <dgm:prSet/>
      <dgm:spPr/>
      <dgm:t>
        <a:bodyPr/>
        <a:lstStyle/>
        <a:p>
          <a:endParaRPr lang="en-US"/>
        </a:p>
      </dgm:t>
    </dgm:pt>
    <dgm:pt modelId="{8ADF60A9-4BD5-4F2F-905B-620D21D09E40}" type="sibTrans" cxnId="{69393211-72C2-4A34-8DE6-784352103FC0}">
      <dgm:prSet/>
      <dgm:spPr/>
      <dgm:t>
        <a:bodyPr/>
        <a:lstStyle/>
        <a:p>
          <a:endParaRPr lang="en-US"/>
        </a:p>
      </dgm:t>
    </dgm:pt>
    <dgm:pt modelId="{7C2EE0E1-1884-4F54-82AD-016A3DDD361B}" type="pres">
      <dgm:prSet presAssocID="{1B97065E-478A-4020-9A64-AFEBB1D2201E}" presName="composite" presStyleCnt="0">
        <dgm:presLayoutVars>
          <dgm:chMax val="5"/>
          <dgm:dir/>
          <dgm:animLvl val="ctr"/>
          <dgm:resizeHandles val="exact"/>
        </dgm:presLayoutVars>
      </dgm:prSet>
      <dgm:spPr/>
      <dgm:t>
        <a:bodyPr/>
        <a:lstStyle/>
        <a:p>
          <a:endParaRPr lang="en-US"/>
        </a:p>
      </dgm:t>
    </dgm:pt>
    <dgm:pt modelId="{FDEC9F52-8263-49F1-BE22-ABF234FA6E32}" type="pres">
      <dgm:prSet presAssocID="{1B97065E-478A-4020-9A64-AFEBB1D2201E}" presName="cycle" presStyleCnt="0"/>
      <dgm:spPr/>
      <dgm:t>
        <a:bodyPr/>
        <a:lstStyle/>
        <a:p>
          <a:endParaRPr lang="en-US"/>
        </a:p>
      </dgm:t>
    </dgm:pt>
    <dgm:pt modelId="{DB58EEC6-0002-4251-BA03-B0EFEAE7082A}" type="pres">
      <dgm:prSet presAssocID="{1B97065E-478A-4020-9A64-AFEBB1D2201E}" presName="centerShape" presStyleCnt="0"/>
      <dgm:spPr/>
      <dgm:t>
        <a:bodyPr/>
        <a:lstStyle/>
        <a:p>
          <a:endParaRPr lang="en-US"/>
        </a:p>
      </dgm:t>
    </dgm:pt>
    <dgm:pt modelId="{5DF05FE6-64D1-4C04-8C43-2588016D4675}" type="pres">
      <dgm:prSet presAssocID="{1B97065E-478A-4020-9A64-AFEBB1D2201E}" presName="connSite" presStyleLbl="node1" presStyleIdx="0" presStyleCnt="4"/>
      <dgm:spPr/>
      <dgm:t>
        <a:bodyPr/>
        <a:lstStyle/>
        <a:p>
          <a:endParaRPr lang="en-US"/>
        </a:p>
      </dgm:t>
    </dgm:pt>
    <dgm:pt modelId="{7D4A50BC-6D07-4C2F-9D43-47F7EE95796A}" type="pres">
      <dgm:prSet presAssocID="{1B97065E-478A-4020-9A64-AFEBB1D2201E}" presName="visible" presStyleLbl="node1" presStyleIdx="0" presStyleCnt="4" custScaleX="128834" custScaleY="113090" custLinFactNeighborX="-842" custLinFactNeighborY="-7240"/>
      <dgm:spPr>
        <a:prstGeom prst="roundRect">
          <a:avLst/>
        </a:prstGeom>
        <a:blipFill dpi="0" rotWithShape="1">
          <a:blip xmlns:r="http://schemas.openxmlformats.org/officeDocument/2006/relationships" r:embed="rId1">
            <a:extLst>
              <a:ext uri="{28A0092B-C50C-407E-A947-70E740481C1C}"/>
            </a:extLst>
          </a:blip>
          <a:srcRect/>
          <a:stretch>
            <a:fillRect l="734" t="-1915" r="-41260" b="-11957"/>
          </a:stretch>
        </a:blipFill>
      </dgm:spPr>
      <dgm:t>
        <a:bodyPr/>
        <a:lstStyle/>
        <a:p>
          <a:endParaRPr lang="en-US"/>
        </a:p>
      </dgm:t>
    </dgm:pt>
    <dgm:pt modelId="{A3264C60-1DBD-4A50-B325-DBCE8E3CB951}" type="pres">
      <dgm:prSet presAssocID="{2197D045-AF5B-4A26-8856-0D48CF180D9F}" presName="Name25" presStyleLbl="parChTrans1D1" presStyleIdx="0" presStyleCnt="3"/>
      <dgm:spPr/>
      <dgm:t>
        <a:bodyPr/>
        <a:lstStyle/>
        <a:p>
          <a:endParaRPr lang="en-US"/>
        </a:p>
      </dgm:t>
    </dgm:pt>
    <dgm:pt modelId="{20D73E57-CF12-42A5-98F2-886EE00290FF}" type="pres">
      <dgm:prSet presAssocID="{08B5BC45-AE15-44E9-B038-F0952D2879A1}" presName="node" presStyleCnt="0"/>
      <dgm:spPr/>
      <dgm:t>
        <a:bodyPr/>
        <a:lstStyle/>
        <a:p>
          <a:endParaRPr lang="en-US"/>
        </a:p>
      </dgm:t>
    </dgm:pt>
    <dgm:pt modelId="{CAF2AC88-5095-4411-A699-105E8268795D}" type="pres">
      <dgm:prSet presAssocID="{08B5BC45-AE15-44E9-B038-F0952D2879A1}" presName="parentNode" presStyleLbl="node1" presStyleIdx="1" presStyleCnt="4" custScaleX="99453" custLinFactNeighborX="42664" custLinFactNeighborY="-145">
        <dgm:presLayoutVars>
          <dgm:chMax val="1"/>
          <dgm:bulletEnabled val="1"/>
        </dgm:presLayoutVars>
      </dgm:prSet>
      <dgm:spPr/>
      <dgm:t>
        <a:bodyPr/>
        <a:lstStyle/>
        <a:p>
          <a:endParaRPr lang="en-US"/>
        </a:p>
      </dgm:t>
    </dgm:pt>
    <dgm:pt modelId="{00360A61-66B2-4064-848F-4ABEEEBD0B34}" type="pres">
      <dgm:prSet presAssocID="{08B5BC45-AE15-44E9-B038-F0952D2879A1}" presName="childNode" presStyleLbl="revTx" presStyleIdx="0" presStyleCnt="3">
        <dgm:presLayoutVars>
          <dgm:bulletEnabled val="1"/>
        </dgm:presLayoutVars>
      </dgm:prSet>
      <dgm:spPr/>
      <dgm:t>
        <a:bodyPr/>
        <a:lstStyle/>
        <a:p>
          <a:endParaRPr lang="en-US"/>
        </a:p>
      </dgm:t>
    </dgm:pt>
    <dgm:pt modelId="{526FF6C0-5777-4C18-B356-66C010B3DD14}" type="pres">
      <dgm:prSet presAssocID="{EA634670-97A9-4CE9-BE9C-44718FAE268F}" presName="Name25" presStyleLbl="parChTrans1D1" presStyleIdx="1" presStyleCnt="3"/>
      <dgm:spPr/>
      <dgm:t>
        <a:bodyPr/>
        <a:lstStyle/>
        <a:p>
          <a:endParaRPr lang="en-US"/>
        </a:p>
      </dgm:t>
    </dgm:pt>
    <dgm:pt modelId="{0EA0CA21-E22C-4EA9-BA81-DFCC07C6485C}" type="pres">
      <dgm:prSet presAssocID="{0D000BC3-3EE9-4267-A77E-FCD8E8EAFEE5}" presName="node" presStyleCnt="0"/>
      <dgm:spPr/>
      <dgm:t>
        <a:bodyPr/>
        <a:lstStyle/>
        <a:p>
          <a:endParaRPr lang="en-US"/>
        </a:p>
      </dgm:t>
    </dgm:pt>
    <dgm:pt modelId="{EF75752D-CB6B-44A1-966D-E1AA79FCBFDA}" type="pres">
      <dgm:prSet presAssocID="{0D000BC3-3EE9-4267-A77E-FCD8E8EAFEE5}" presName="parentNode" presStyleLbl="node1" presStyleIdx="2" presStyleCnt="4" custLinFactNeighborX="8891" custLinFactNeighborY="-7145">
        <dgm:presLayoutVars>
          <dgm:chMax val="1"/>
          <dgm:bulletEnabled val="1"/>
        </dgm:presLayoutVars>
      </dgm:prSet>
      <dgm:spPr/>
      <dgm:t>
        <a:bodyPr/>
        <a:lstStyle/>
        <a:p>
          <a:endParaRPr lang="en-US"/>
        </a:p>
      </dgm:t>
    </dgm:pt>
    <dgm:pt modelId="{93CF6232-E5DF-4D33-A110-54A0DBB0085C}" type="pres">
      <dgm:prSet presAssocID="{0D000BC3-3EE9-4267-A77E-FCD8E8EAFEE5}" presName="childNode" presStyleLbl="revTx" presStyleIdx="1" presStyleCnt="3">
        <dgm:presLayoutVars>
          <dgm:bulletEnabled val="1"/>
        </dgm:presLayoutVars>
      </dgm:prSet>
      <dgm:spPr/>
      <dgm:t>
        <a:bodyPr/>
        <a:lstStyle/>
        <a:p>
          <a:endParaRPr lang="en-US"/>
        </a:p>
      </dgm:t>
    </dgm:pt>
    <dgm:pt modelId="{6B6AE814-DE69-4099-8165-3DB10C342C99}" type="pres">
      <dgm:prSet presAssocID="{7C13BDB6-96F6-4C19-965A-09675DD465E5}" presName="Name25" presStyleLbl="parChTrans1D1" presStyleIdx="2" presStyleCnt="3"/>
      <dgm:spPr/>
      <dgm:t>
        <a:bodyPr/>
        <a:lstStyle/>
        <a:p>
          <a:endParaRPr lang="en-US"/>
        </a:p>
      </dgm:t>
    </dgm:pt>
    <dgm:pt modelId="{6BAE2457-8788-4584-A80A-8BB1F213B571}" type="pres">
      <dgm:prSet presAssocID="{51CFBFBD-A4C8-4B72-8B75-BA4DB0437230}" presName="node" presStyleCnt="0"/>
      <dgm:spPr/>
    </dgm:pt>
    <dgm:pt modelId="{BD09C8F6-8768-47EF-91A0-2E842C307163}" type="pres">
      <dgm:prSet presAssocID="{51CFBFBD-A4C8-4B72-8B75-BA4DB0437230}" presName="parentNode" presStyleLbl="node1" presStyleIdx="3" presStyleCnt="4">
        <dgm:presLayoutVars>
          <dgm:chMax val="1"/>
          <dgm:bulletEnabled val="1"/>
        </dgm:presLayoutVars>
      </dgm:prSet>
      <dgm:spPr/>
      <dgm:t>
        <a:bodyPr/>
        <a:lstStyle/>
        <a:p>
          <a:endParaRPr lang="en-US"/>
        </a:p>
      </dgm:t>
    </dgm:pt>
    <dgm:pt modelId="{9CFFC71D-C6E8-4E7A-A2EB-8D0CC02A3E0F}" type="pres">
      <dgm:prSet presAssocID="{51CFBFBD-A4C8-4B72-8B75-BA4DB0437230}" presName="childNode" presStyleLbl="revTx" presStyleIdx="2" presStyleCnt="3">
        <dgm:presLayoutVars>
          <dgm:bulletEnabled val="1"/>
        </dgm:presLayoutVars>
      </dgm:prSet>
      <dgm:spPr/>
      <dgm:t>
        <a:bodyPr/>
        <a:lstStyle/>
        <a:p>
          <a:endParaRPr lang="en-US"/>
        </a:p>
      </dgm:t>
    </dgm:pt>
  </dgm:ptLst>
  <dgm:cxnLst>
    <dgm:cxn modelId="{0C4E0ADF-4FC1-4AD0-B719-0B77888FAD2E}" type="presOf" srcId="{7127F269-75CC-454A-90E3-B774BFC35D24}" destId="{93CF6232-E5DF-4D33-A110-54A0DBB0085C}" srcOrd="0" destOrd="1" presId="urn:microsoft.com/office/officeart/2005/8/layout/radial2"/>
    <dgm:cxn modelId="{693C7A2A-AA3C-452B-A0BE-915C902949EC}" srcId="{0D000BC3-3EE9-4267-A77E-FCD8E8EAFEE5}" destId="{DC1EAB82-788B-41ED-9A89-F5DB27EF9D98}" srcOrd="0" destOrd="0" parTransId="{D4E8E236-2CB7-4CE5-9101-F87810CF4391}" sibTransId="{885C9118-4F86-405D-98E6-0DBBBD9EB2A6}"/>
    <dgm:cxn modelId="{D9C5EBF5-CEF4-4532-9AF5-570898D07221}" type="presOf" srcId="{400E4CBC-36E6-4A3B-AA91-120755ED6C86}" destId="{00360A61-66B2-4064-848F-4ABEEEBD0B34}" srcOrd="0" destOrd="1" presId="urn:microsoft.com/office/officeart/2005/8/layout/radial2"/>
    <dgm:cxn modelId="{1EDD2135-9B29-459B-B20F-0E61604CA8C8}" srcId="{1B97065E-478A-4020-9A64-AFEBB1D2201E}" destId="{51CFBFBD-A4C8-4B72-8B75-BA4DB0437230}" srcOrd="2" destOrd="0" parTransId="{7C13BDB6-96F6-4C19-965A-09675DD465E5}" sibTransId="{0BB3B182-ED22-48D7-9B4E-4BCFC0359AF3}"/>
    <dgm:cxn modelId="{398737CD-99CD-4115-8E23-F84BD054FC6F}" srcId="{1B97065E-478A-4020-9A64-AFEBB1D2201E}" destId="{0D000BC3-3EE9-4267-A77E-FCD8E8EAFEE5}" srcOrd="1" destOrd="0" parTransId="{EA634670-97A9-4CE9-BE9C-44718FAE268F}" sibTransId="{5790274A-FEA4-4756-ABE0-77D62549917F}"/>
    <dgm:cxn modelId="{AF959316-8D76-4985-A249-DF3C70675BC7}" srcId="{08B5BC45-AE15-44E9-B038-F0952D2879A1}" destId="{DE6E90D7-2056-4E20-B18B-08E87E9B75FC}" srcOrd="0" destOrd="0" parTransId="{5DE69A5D-F62D-40C3-A77D-C53710F8B8D4}" sibTransId="{58E7B7CC-FD5C-402B-92B8-2023197BF471}"/>
    <dgm:cxn modelId="{D305D200-2FB9-4DCA-A898-FC4882FCF592}" srcId="{1B97065E-478A-4020-9A64-AFEBB1D2201E}" destId="{08B5BC45-AE15-44E9-B038-F0952D2879A1}" srcOrd="0" destOrd="0" parTransId="{2197D045-AF5B-4A26-8856-0D48CF180D9F}" sibTransId="{F0CE7AB4-95AD-46D2-9490-42CAB3B7E9F0}"/>
    <dgm:cxn modelId="{312EF0EB-F6C5-4744-87C1-1F73F80EF1FA}" srcId="{51CFBFBD-A4C8-4B72-8B75-BA4DB0437230}" destId="{AEE52416-029B-4C77-97DD-C1A01F190F8D}" srcOrd="0" destOrd="0" parTransId="{DBD9C9B5-259A-4493-B05D-92A8F9B12A62}" sibTransId="{939DC979-96DE-4E8A-A666-B515137C438F}"/>
    <dgm:cxn modelId="{A9CB51C3-8A90-4095-A87C-2EA16F318887}" type="presOf" srcId="{DC1EAB82-788B-41ED-9A89-F5DB27EF9D98}" destId="{93CF6232-E5DF-4D33-A110-54A0DBB0085C}" srcOrd="0" destOrd="0" presId="urn:microsoft.com/office/officeart/2005/8/layout/radial2"/>
    <dgm:cxn modelId="{040F922C-0CF1-4B5C-A523-5BFC64C8EB10}" type="presOf" srcId="{2D826BA9-A39B-4766-B708-3BD4EB309D1C}" destId="{9CFFC71D-C6E8-4E7A-A2EB-8D0CC02A3E0F}" srcOrd="0" destOrd="2" presId="urn:microsoft.com/office/officeart/2005/8/layout/radial2"/>
    <dgm:cxn modelId="{C65B03AB-1F16-4F9B-8123-876DEB942222}" type="presOf" srcId="{E076EC9C-B692-4C8F-BEC8-D0A9D7587FF2}" destId="{9CFFC71D-C6E8-4E7A-A2EB-8D0CC02A3E0F}" srcOrd="0" destOrd="1" presId="urn:microsoft.com/office/officeart/2005/8/layout/radial2"/>
    <dgm:cxn modelId="{43A38DDE-D40E-4F5A-90A5-21B608EEDB49}" type="presOf" srcId="{1CD72815-22F5-4F43-ABD4-9BEA76847505}" destId="{00360A61-66B2-4064-848F-4ABEEEBD0B34}" srcOrd="0" destOrd="2" presId="urn:microsoft.com/office/officeart/2005/8/layout/radial2"/>
    <dgm:cxn modelId="{7EA3C5E0-F1D9-4F36-BBFA-61C11FE6E5C5}" srcId="{400E4CBC-36E6-4A3B-AA91-120755ED6C86}" destId="{1CD72815-22F5-4F43-ABD4-9BEA76847505}" srcOrd="0" destOrd="0" parTransId="{9F67D908-256F-4CD6-AE0A-BCCAEB9185BB}" sibTransId="{A9DEFA5C-2E6A-4AD5-AFD5-5C5B22BCC7D9}"/>
    <dgm:cxn modelId="{8D4EF836-148B-414D-86B4-3AC6F365B631}" srcId="{51CFBFBD-A4C8-4B72-8B75-BA4DB0437230}" destId="{E076EC9C-B692-4C8F-BEC8-D0A9D7587FF2}" srcOrd="1" destOrd="0" parTransId="{B7682406-2352-453E-8BEF-2826BD89569E}" sibTransId="{0EC3BB5B-CF76-4AF2-B0A8-3BD26A1F9E8F}"/>
    <dgm:cxn modelId="{3E562D52-0ED4-4412-9E5C-F90ECD60F4AB}" srcId="{08B5BC45-AE15-44E9-B038-F0952D2879A1}" destId="{61E09C82-7A79-4797-A4B3-9D2D11D09412}" srcOrd="2" destOrd="0" parTransId="{3A8F4B5C-EAE3-44FA-A22B-085C4D23D7CF}" sibTransId="{6C08BF63-8992-498B-9D21-112275F19AEA}"/>
    <dgm:cxn modelId="{71329065-8DED-4E32-9BDD-B1377163B5E8}" type="presOf" srcId="{61E09C82-7A79-4797-A4B3-9D2D11D09412}" destId="{00360A61-66B2-4064-848F-4ABEEEBD0B34}" srcOrd="0" destOrd="4" presId="urn:microsoft.com/office/officeart/2005/8/layout/radial2"/>
    <dgm:cxn modelId="{CEB1768D-A3DA-4BC6-B62E-268660739051}" srcId="{0D000BC3-3EE9-4267-A77E-FCD8E8EAFEE5}" destId="{85C42B23-4C3F-4CD7-88B8-53D24CB9EE27}" srcOrd="2" destOrd="0" parTransId="{3BC0EA09-D7DC-4E69-A24E-27912A73992C}" sibTransId="{6E702FF8-D789-450C-9B20-2FB83C91FB27}"/>
    <dgm:cxn modelId="{DB9AFFBB-7EC9-4FDE-B8B1-9515F45A9878}" type="presOf" srcId="{1B97065E-478A-4020-9A64-AFEBB1D2201E}" destId="{7C2EE0E1-1884-4F54-82AD-016A3DDD361B}" srcOrd="0" destOrd="0" presId="urn:microsoft.com/office/officeart/2005/8/layout/radial2"/>
    <dgm:cxn modelId="{1A97F37D-0057-42E8-A586-B928B4769E68}" type="presOf" srcId="{85C42B23-4C3F-4CD7-88B8-53D24CB9EE27}" destId="{93CF6232-E5DF-4D33-A110-54A0DBB0085C}" srcOrd="0" destOrd="2" presId="urn:microsoft.com/office/officeart/2005/8/layout/radial2"/>
    <dgm:cxn modelId="{4E2C4617-1FD2-440E-B515-BCB53077ED29}" type="presOf" srcId="{DE6E90D7-2056-4E20-B18B-08E87E9B75FC}" destId="{00360A61-66B2-4064-848F-4ABEEEBD0B34}" srcOrd="0" destOrd="0" presId="urn:microsoft.com/office/officeart/2005/8/layout/radial2"/>
    <dgm:cxn modelId="{69287AE4-33AE-43A2-99E1-BD35315370DF}" type="presOf" srcId="{51CFBFBD-A4C8-4B72-8B75-BA4DB0437230}" destId="{BD09C8F6-8768-47EF-91A0-2E842C307163}" srcOrd="0" destOrd="0" presId="urn:microsoft.com/office/officeart/2005/8/layout/radial2"/>
    <dgm:cxn modelId="{8995FBBD-8953-4F24-938B-A0A5A37BCB27}" srcId="{400E4CBC-36E6-4A3B-AA91-120755ED6C86}" destId="{C1686369-CD4A-4E80-AAA3-7079858A97FD}" srcOrd="1" destOrd="0" parTransId="{D57AD61B-6C6F-47CB-9C7F-8814FF251E11}" sibTransId="{B452093C-6234-4D25-BA61-590540D235AA}"/>
    <dgm:cxn modelId="{FAA9F261-408E-43FF-A255-458D5360B253}" srcId="{08B5BC45-AE15-44E9-B038-F0952D2879A1}" destId="{400E4CBC-36E6-4A3B-AA91-120755ED6C86}" srcOrd="1" destOrd="0" parTransId="{5CDF9DD9-CE14-4B3F-8A7D-C757AB616051}" sibTransId="{83BA5687-ABD5-4A6F-A626-69D3BB859CCB}"/>
    <dgm:cxn modelId="{B6058D40-4DED-431A-9DF3-AACCA9287FC1}" type="presOf" srcId="{EA634670-97A9-4CE9-BE9C-44718FAE268F}" destId="{526FF6C0-5777-4C18-B356-66C010B3DD14}" srcOrd="0" destOrd="0" presId="urn:microsoft.com/office/officeart/2005/8/layout/radial2"/>
    <dgm:cxn modelId="{6389917B-3C54-4B05-9BDB-77225A5F8BE3}" type="presOf" srcId="{08B5BC45-AE15-44E9-B038-F0952D2879A1}" destId="{CAF2AC88-5095-4411-A699-105E8268795D}" srcOrd="0" destOrd="0" presId="urn:microsoft.com/office/officeart/2005/8/layout/radial2"/>
    <dgm:cxn modelId="{B713235B-6F8D-4EBC-BE7E-A6929F933D72}" type="presOf" srcId="{C1686369-CD4A-4E80-AAA3-7079858A97FD}" destId="{00360A61-66B2-4064-848F-4ABEEEBD0B34}" srcOrd="0" destOrd="3" presId="urn:microsoft.com/office/officeart/2005/8/layout/radial2"/>
    <dgm:cxn modelId="{3BAF6B81-B263-449F-A1F3-95930B1B0E97}" type="presOf" srcId="{0D000BC3-3EE9-4267-A77E-FCD8E8EAFEE5}" destId="{EF75752D-CB6B-44A1-966D-E1AA79FCBFDA}" srcOrd="0" destOrd="0" presId="urn:microsoft.com/office/officeart/2005/8/layout/radial2"/>
    <dgm:cxn modelId="{32700D5A-E888-4340-A260-4F5A2C391148}" srcId="{0D000BC3-3EE9-4267-A77E-FCD8E8EAFEE5}" destId="{7127F269-75CC-454A-90E3-B774BFC35D24}" srcOrd="1" destOrd="0" parTransId="{010FACAF-3121-419E-8D87-624580551365}" sibTransId="{5284E8E9-2FB0-49EB-9093-3E5DB29F8383}"/>
    <dgm:cxn modelId="{328E735E-F03C-48A9-B446-695F280DC5AE}" type="presOf" srcId="{7C13BDB6-96F6-4C19-965A-09675DD465E5}" destId="{6B6AE814-DE69-4099-8165-3DB10C342C99}" srcOrd="0" destOrd="0" presId="urn:microsoft.com/office/officeart/2005/8/layout/radial2"/>
    <dgm:cxn modelId="{F9181553-063D-441E-B10E-C97507A51997}" type="presOf" srcId="{AEE52416-029B-4C77-97DD-C1A01F190F8D}" destId="{9CFFC71D-C6E8-4E7A-A2EB-8D0CC02A3E0F}" srcOrd="0" destOrd="0" presId="urn:microsoft.com/office/officeart/2005/8/layout/radial2"/>
    <dgm:cxn modelId="{413FB572-B9E3-4F22-BFD7-EE4E95C657D2}" type="presOf" srcId="{2197D045-AF5B-4A26-8856-0D48CF180D9F}" destId="{A3264C60-1DBD-4A50-B325-DBCE8E3CB951}" srcOrd="0" destOrd="0" presId="urn:microsoft.com/office/officeart/2005/8/layout/radial2"/>
    <dgm:cxn modelId="{69393211-72C2-4A34-8DE6-784352103FC0}" srcId="{51CFBFBD-A4C8-4B72-8B75-BA4DB0437230}" destId="{2D826BA9-A39B-4766-B708-3BD4EB309D1C}" srcOrd="2" destOrd="0" parTransId="{E5ABFC0B-ED61-4013-A339-41093513839C}" sibTransId="{8ADF60A9-4BD5-4F2F-905B-620D21D09E40}"/>
    <dgm:cxn modelId="{B92889F4-A432-4B08-BD8D-5E4679FF871A}" type="presParOf" srcId="{7C2EE0E1-1884-4F54-82AD-016A3DDD361B}" destId="{FDEC9F52-8263-49F1-BE22-ABF234FA6E32}" srcOrd="0" destOrd="0" presId="urn:microsoft.com/office/officeart/2005/8/layout/radial2"/>
    <dgm:cxn modelId="{0D1FA35B-756A-4D2D-8CB1-617B4B9120B3}" type="presParOf" srcId="{FDEC9F52-8263-49F1-BE22-ABF234FA6E32}" destId="{DB58EEC6-0002-4251-BA03-B0EFEAE7082A}" srcOrd="0" destOrd="0" presId="urn:microsoft.com/office/officeart/2005/8/layout/radial2"/>
    <dgm:cxn modelId="{F69DCF34-7AAA-4ED2-BFC5-9DE81EA64FB3}" type="presParOf" srcId="{DB58EEC6-0002-4251-BA03-B0EFEAE7082A}" destId="{5DF05FE6-64D1-4C04-8C43-2588016D4675}" srcOrd="0" destOrd="0" presId="urn:microsoft.com/office/officeart/2005/8/layout/radial2"/>
    <dgm:cxn modelId="{7AE5ECA0-243C-4D28-A240-15BE128A4326}" type="presParOf" srcId="{DB58EEC6-0002-4251-BA03-B0EFEAE7082A}" destId="{7D4A50BC-6D07-4C2F-9D43-47F7EE95796A}" srcOrd="1" destOrd="0" presId="urn:microsoft.com/office/officeart/2005/8/layout/radial2"/>
    <dgm:cxn modelId="{96EDE436-9F3C-4959-A356-E3319DEBD837}" type="presParOf" srcId="{FDEC9F52-8263-49F1-BE22-ABF234FA6E32}" destId="{A3264C60-1DBD-4A50-B325-DBCE8E3CB951}" srcOrd="1" destOrd="0" presId="urn:microsoft.com/office/officeart/2005/8/layout/radial2"/>
    <dgm:cxn modelId="{4AC3EFFF-8316-43C9-A53B-77E38EF3438F}" type="presParOf" srcId="{FDEC9F52-8263-49F1-BE22-ABF234FA6E32}" destId="{20D73E57-CF12-42A5-98F2-886EE00290FF}" srcOrd="2" destOrd="0" presId="urn:microsoft.com/office/officeart/2005/8/layout/radial2"/>
    <dgm:cxn modelId="{059CC033-6862-4860-9B02-0680A86683ED}" type="presParOf" srcId="{20D73E57-CF12-42A5-98F2-886EE00290FF}" destId="{CAF2AC88-5095-4411-A699-105E8268795D}" srcOrd="0" destOrd="0" presId="urn:microsoft.com/office/officeart/2005/8/layout/radial2"/>
    <dgm:cxn modelId="{F7ED574C-D55D-4D1A-8900-00FDB028BB02}" type="presParOf" srcId="{20D73E57-CF12-42A5-98F2-886EE00290FF}" destId="{00360A61-66B2-4064-848F-4ABEEEBD0B34}" srcOrd="1" destOrd="0" presId="urn:microsoft.com/office/officeart/2005/8/layout/radial2"/>
    <dgm:cxn modelId="{2488AABC-FD1A-4719-AEBE-E4513E87CEE4}" type="presParOf" srcId="{FDEC9F52-8263-49F1-BE22-ABF234FA6E32}" destId="{526FF6C0-5777-4C18-B356-66C010B3DD14}" srcOrd="3" destOrd="0" presId="urn:microsoft.com/office/officeart/2005/8/layout/radial2"/>
    <dgm:cxn modelId="{6BF0A022-57A3-43EC-A0C3-346581555067}" type="presParOf" srcId="{FDEC9F52-8263-49F1-BE22-ABF234FA6E32}" destId="{0EA0CA21-E22C-4EA9-BA81-DFCC07C6485C}" srcOrd="4" destOrd="0" presId="urn:microsoft.com/office/officeart/2005/8/layout/radial2"/>
    <dgm:cxn modelId="{ABE65702-CB72-4902-AFDC-5FFB6584F88A}" type="presParOf" srcId="{0EA0CA21-E22C-4EA9-BA81-DFCC07C6485C}" destId="{EF75752D-CB6B-44A1-966D-E1AA79FCBFDA}" srcOrd="0" destOrd="0" presId="urn:microsoft.com/office/officeart/2005/8/layout/radial2"/>
    <dgm:cxn modelId="{016CE6BB-0163-43CF-BC3E-D6E294B0EC1C}" type="presParOf" srcId="{0EA0CA21-E22C-4EA9-BA81-DFCC07C6485C}" destId="{93CF6232-E5DF-4D33-A110-54A0DBB0085C}" srcOrd="1" destOrd="0" presId="urn:microsoft.com/office/officeart/2005/8/layout/radial2"/>
    <dgm:cxn modelId="{438C5D05-7088-44B0-9F7F-E67B41D26A0F}" type="presParOf" srcId="{FDEC9F52-8263-49F1-BE22-ABF234FA6E32}" destId="{6B6AE814-DE69-4099-8165-3DB10C342C99}" srcOrd="5" destOrd="0" presId="urn:microsoft.com/office/officeart/2005/8/layout/radial2"/>
    <dgm:cxn modelId="{3D986187-3EBE-47C1-8B14-A15E15D3D411}" type="presParOf" srcId="{FDEC9F52-8263-49F1-BE22-ABF234FA6E32}" destId="{6BAE2457-8788-4584-A80A-8BB1F213B571}" srcOrd="6" destOrd="0" presId="urn:microsoft.com/office/officeart/2005/8/layout/radial2"/>
    <dgm:cxn modelId="{6A15145B-FBB3-4F76-937C-8A9DC1227460}" type="presParOf" srcId="{6BAE2457-8788-4584-A80A-8BB1F213B571}" destId="{BD09C8F6-8768-47EF-91A0-2E842C307163}" srcOrd="0" destOrd="0" presId="urn:microsoft.com/office/officeart/2005/8/layout/radial2"/>
    <dgm:cxn modelId="{BC8B123B-CB53-4183-843B-05D15BED6DDE}" type="presParOf" srcId="{6BAE2457-8788-4584-A80A-8BB1F213B571}" destId="{9CFFC71D-C6E8-4E7A-A2EB-8D0CC02A3E0F}" srcOrd="1" destOrd="0" presId="urn:microsoft.com/office/officeart/2005/8/layout/radial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97065E-478A-4020-9A64-AFEBB1D2201E}" type="doc">
      <dgm:prSet loTypeId="urn:microsoft.com/office/officeart/2005/8/layout/radial2" loCatId="relationship" qsTypeId="urn:microsoft.com/office/officeart/2005/8/quickstyle/simple4#2" qsCatId="simple" csTypeId="urn:microsoft.com/office/officeart/2005/8/colors/colorful2" csCatId="colorful" phldr="1"/>
      <dgm:spPr/>
      <dgm:t>
        <a:bodyPr/>
        <a:lstStyle/>
        <a:p>
          <a:endParaRPr lang="en-US"/>
        </a:p>
      </dgm:t>
    </dgm:pt>
    <dgm:pt modelId="{08B5BC45-AE15-44E9-B038-F0952D2879A1}">
      <dgm:prSet phldrT="[Text]"/>
      <dgm:spPr/>
      <dgm:t>
        <a:bodyPr/>
        <a:lstStyle/>
        <a:p>
          <a:r>
            <a:rPr lang="en-US" dirty="0" smtClean="0"/>
            <a:t>Mode 1</a:t>
          </a:r>
          <a:endParaRPr lang="en-US" dirty="0"/>
        </a:p>
      </dgm:t>
    </dgm:pt>
    <dgm:pt modelId="{2197D045-AF5B-4A26-8856-0D48CF180D9F}" type="parTrans" cxnId="{D305D200-2FB9-4DCA-A898-FC4882FCF592}">
      <dgm:prSet/>
      <dgm:spPr/>
      <dgm:t>
        <a:bodyPr/>
        <a:lstStyle/>
        <a:p>
          <a:endParaRPr lang="en-US"/>
        </a:p>
      </dgm:t>
    </dgm:pt>
    <dgm:pt modelId="{F0CE7AB4-95AD-46D2-9490-42CAB3B7E9F0}" type="sibTrans" cxnId="{D305D200-2FB9-4DCA-A898-FC4882FCF592}">
      <dgm:prSet/>
      <dgm:spPr/>
      <dgm:t>
        <a:bodyPr/>
        <a:lstStyle/>
        <a:p>
          <a:endParaRPr lang="en-US"/>
        </a:p>
      </dgm:t>
    </dgm:pt>
    <dgm:pt modelId="{DE6E90D7-2056-4E20-B18B-08E87E9B75FC}">
      <dgm:prSet phldrT="[Text]"/>
      <dgm:spPr/>
      <dgm:t>
        <a:bodyPr/>
        <a:lstStyle/>
        <a:p>
          <a:r>
            <a:rPr lang="en-US" b="1" dirty="0" smtClean="0"/>
            <a:t>Students </a:t>
          </a:r>
          <a:r>
            <a:rPr lang="en-US" b="1" dirty="0" smtClean="0">
              <a:solidFill>
                <a:srgbClr val="00B050"/>
              </a:solidFill>
            </a:rPr>
            <a:t>change</a:t>
          </a:r>
          <a:r>
            <a:rPr lang="en-US" b="1" dirty="0" smtClean="0"/>
            <a:t> </a:t>
          </a:r>
          <a:r>
            <a:rPr lang="en-US" b="1" dirty="0" smtClean="0">
              <a:solidFill>
                <a:srgbClr val="00B050"/>
              </a:solidFill>
            </a:rPr>
            <a:t>temperature</a:t>
          </a:r>
          <a:r>
            <a:rPr lang="en-US" b="1" dirty="0" smtClean="0"/>
            <a:t>.</a:t>
          </a:r>
          <a:endParaRPr lang="en-US" b="1" dirty="0"/>
        </a:p>
      </dgm:t>
    </dgm:pt>
    <dgm:pt modelId="{5DE69A5D-F62D-40C3-A77D-C53710F8B8D4}" type="parTrans" cxnId="{AF959316-8D76-4985-A249-DF3C70675BC7}">
      <dgm:prSet/>
      <dgm:spPr/>
      <dgm:t>
        <a:bodyPr/>
        <a:lstStyle/>
        <a:p>
          <a:endParaRPr lang="en-US"/>
        </a:p>
      </dgm:t>
    </dgm:pt>
    <dgm:pt modelId="{58E7B7CC-FD5C-402B-92B8-2023197BF471}" type="sibTrans" cxnId="{AF959316-8D76-4985-A249-DF3C70675BC7}">
      <dgm:prSet/>
      <dgm:spPr/>
      <dgm:t>
        <a:bodyPr/>
        <a:lstStyle/>
        <a:p>
          <a:endParaRPr lang="en-US"/>
        </a:p>
      </dgm:t>
    </dgm:pt>
    <dgm:pt modelId="{400E4CBC-36E6-4A3B-AA91-120755ED6C86}">
      <dgm:prSet phldrT="[Text]"/>
      <dgm:spPr/>
      <dgm:t>
        <a:bodyPr/>
        <a:lstStyle/>
        <a:p>
          <a:r>
            <a:rPr lang="en-US" b="1" dirty="0" smtClean="0"/>
            <a:t>Observe </a:t>
          </a:r>
          <a:r>
            <a:rPr lang="en-US" b="1" dirty="0" smtClean="0">
              <a:solidFill>
                <a:srgbClr val="7030A0"/>
              </a:solidFill>
            </a:rPr>
            <a:t>spectral features</a:t>
          </a:r>
          <a:endParaRPr lang="en-US" b="1" dirty="0">
            <a:solidFill>
              <a:srgbClr val="7030A0"/>
            </a:solidFill>
          </a:endParaRPr>
        </a:p>
      </dgm:t>
    </dgm:pt>
    <dgm:pt modelId="{5CDF9DD9-CE14-4B3F-8A7D-C757AB616051}" type="parTrans" cxnId="{FAA9F261-408E-43FF-A255-458D5360B253}">
      <dgm:prSet/>
      <dgm:spPr/>
      <dgm:t>
        <a:bodyPr/>
        <a:lstStyle/>
        <a:p>
          <a:endParaRPr lang="en-US"/>
        </a:p>
      </dgm:t>
    </dgm:pt>
    <dgm:pt modelId="{83BA5687-ABD5-4A6F-A626-69D3BB859CCB}" type="sibTrans" cxnId="{FAA9F261-408E-43FF-A255-458D5360B253}">
      <dgm:prSet/>
      <dgm:spPr/>
      <dgm:t>
        <a:bodyPr/>
        <a:lstStyle/>
        <a:p>
          <a:endParaRPr lang="en-US"/>
        </a:p>
      </dgm:t>
    </dgm:pt>
    <dgm:pt modelId="{0D000BC3-3EE9-4267-A77E-FCD8E8EAFEE5}">
      <dgm:prSet phldrT="[Text]"/>
      <dgm:spPr/>
      <dgm:t>
        <a:bodyPr/>
        <a:lstStyle/>
        <a:p>
          <a:r>
            <a:rPr lang="en-US" dirty="0" smtClean="0"/>
            <a:t>Mode 2</a:t>
          </a:r>
          <a:endParaRPr lang="en-US" dirty="0"/>
        </a:p>
      </dgm:t>
    </dgm:pt>
    <dgm:pt modelId="{EA634670-97A9-4CE9-BE9C-44718FAE268F}" type="parTrans" cxnId="{398737CD-99CD-4115-8E23-F84BD054FC6F}">
      <dgm:prSet/>
      <dgm:spPr/>
      <dgm:t>
        <a:bodyPr/>
        <a:lstStyle/>
        <a:p>
          <a:endParaRPr lang="en-US"/>
        </a:p>
      </dgm:t>
    </dgm:pt>
    <dgm:pt modelId="{5790274A-FEA4-4756-ABE0-77D62549917F}" type="sibTrans" cxnId="{398737CD-99CD-4115-8E23-F84BD054FC6F}">
      <dgm:prSet/>
      <dgm:spPr/>
      <dgm:t>
        <a:bodyPr/>
        <a:lstStyle/>
        <a:p>
          <a:endParaRPr lang="en-US"/>
        </a:p>
      </dgm:t>
    </dgm:pt>
    <dgm:pt modelId="{DC1EAB82-788B-41ED-9A89-F5DB27EF9D98}">
      <dgm:prSet phldrT="[Text]"/>
      <dgm:spPr/>
      <dgm:t>
        <a:bodyPr/>
        <a:lstStyle/>
        <a:p>
          <a:r>
            <a:rPr lang="en-US" b="1" dirty="0" smtClean="0"/>
            <a:t>Students will be </a:t>
          </a:r>
          <a:r>
            <a:rPr lang="en-US" b="1" dirty="0" smtClean="0">
              <a:solidFill>
                <a:srgbClr val="00B050"/>
              </a:solidFill>
            </a:rPr>
            <a:t>given the blackbody spectrum of a star</a:t>
          </a:r>
          <a:r>
            <a:rPr lang="en-US" b="1" dirty="0" smtClean="0"/>
            <a:t> </a:t>
          </a:r>
          <a:endParaRPr lang="en-US" b="1" dirty="0"/>
        </a:p>
      </dgm:t>
    </dgm:pt>
    <dgm:pt modelId="{D4E8E236-2CB7-4CE5-9101-F87810CF4391}" type="parTrans" cxnId="{693C7A2A-AA3C-452B-A0BE-915C902949EC}">
      <dgm:prSet/>
      <dgm:spPr/>
      <dgm:t>
        <a:bodyPr/>
        <a:lstStyle/>
        <a:p>
          <a:endParaRPr lang="en-US"/>
        </a:p>
      </dgm:t>
    </dgm:pt>
    <dgm:pt modelId="{885C9118-4F86-405D-98E6-0DBBBD9EB2A6}" type="sibTrans" cxnId="{693C7A2A-AA3C-452B-A0BE-915C902949EC}">
      <dgm:prSet/>
      <dgm:spPr/>
      <dgm:t>
        <a:bodyPr/>
        <a:lstStyle/>
        <a:p>
          <a:endParaRPr lang="en-US"/>
        </a:p>
      </dgm:t>
    </dgm:pt>
    <dgm:pt modelId="{7127F269-75CC-454A-90E3-B774BFC35D24}">
      <dgm:prSet phldrT="[Text]"/>
      <dgm:spPr/>
      <dgm:t>
        <a:bodyPr/>
        <a:lstStyle/>
        <a:p>
          <a:r>
            <a:rPr lang="en-US" b="1" dirty="0" smtClean="0"/>
            <a:t>Asked to </a:t>
          </a:r>
          <a:r>
            <a:rPr lang="en-US" b="1" dirty="0" smtClean="0">
              <a:solidFill>
                <a:srgbClr val="7030A0"/>
              </a:solidFill>
            </a:rPr>
            <a:t>predict the temperature</a:t>
          </a:r>
          <a:endParaRPr lang="en-US" b="1" dirty="0">
            <a:solidFill>
              <a:srgbClr val="7030A0"/>
            </a:solidFill>
          </a:endParaRPr>
        </a:p>
      </dgm:t>
    </dgm:pt>
    <dgm:pt modelId="{010FACAF-3121-419E-8D87-624580551365}" type="parTrans" cxnId="{32700D5A-E888-4340-A260-4F5A2C391148}">
      <dgm:prSet/>
      <dgm:spPr/>
      <dgm:t>
        <a:bodyPr/>
        <a:lstStyle/>
        <a:p>
          <a:endParaRPr lang="en-US"/>
        </a:p>
      </dgm:t>
    </dgm:pt>
    <dgm:pt modelId="{5284E8E9-2FB0-49EB-9093-3E5DB29F8383}" type="sibTrans" cxnId="{32700D5A-E888-4340-A260-4F5A2C391148}">
      <dgm:prSet/>
      <dgm:spPr/>
      <dgm:t>
        <a:bodyPr/>
        <a:lstStyle/>
        <a:p>
          <a:endParaRPr lang="en-US"/>
        </a:p>
      </dgm:t>
    </dgm:pt>
    <dgm:pt modelId="{1CD72815-22F5-4F43-ABD4-9BEA76847505}">
      <dgm:prSet phldrT="[Text]"/>
      <dgm:spPr/>
      <dgm:t>
        <a:bodyPr/>
        <a:lstStyle/>
        <a:p>
          <a:r>
            <a:rPr lang="en-US" b="1" dirty="0" smtClean="0"/>
            <a:t>Spectral shape</a:t>
          </a:r>
          <a:endParaRPr lang="en-US" b="1" dirty="0"/>
        </a:p>
      </dgm:t>
    </dgm:pt>
    <dgm:pt modelId="{9F67D908-256F-4CD6-AE0A-BCCAEB9185BB}" type="parTrans" cxnId="{7EA3C5E0-F1D9-4F36-BBFA-61C11FE6E5C5}">
      <dgm:prSet/>
      <dgm:spPr/>
      <dgm:t>
        <a:bodyPr/>
        <a:lstStyle/>
        <a:p>
          <a:endParaRPr lang="en-US"/>
        </a:p>
      </dgm:t>
    </dgm:pt>
    <dgm:pt modelId="{A9DEFA5C-2E6A-4AD5-AFD5-5C5B22BCC7D9}" type="sibTrans" cxnId="{7EA3C5E0-F1D9-4F36-BBFA-61C11FE6E5C5}">
      <dgm:prSet/>
      <dgm:spPr/>
      <dgm:t>
        <a:bodyPr/>
        <a:lstStyle/>
        <a:p>
          <a:endParaRPr lang="en-US"/>
        </a:p>
      </dgm:t>
    </dgm:pt>
    <dgm:pt modelId="{C1686369-CD4A-4E80-AAA3-7079858A97FD}">
      <dgm:prSet phldrT="[Text]"/>
      <dgm:spPr/>
      <dgm:t>
        <a:bodyPr/>
        <a:lstStyle/>
        <a:p>
          <a:r>
            <a:rPr lang="en-US" b="1" dirty="0" smtClean="0"/>
            <a:t>Intensity</a:t>
          </a:r>
          <a:endParaRPr lang="en-US" b="1" dirty="0"/>
        </a:p>
      </dgm:t>
    </dgm:pt>
    <dgm:pt modelId="{D57AD61B-6C6F-47CB-9C7F-8814FF251E11}" type="parTrans" cxnId="{8995FBBD-8953-4F24-938B-A0A5A37BCB27}">
      <dgm:prSet/>
      <dgm:spPr/>
      <dgm:t>
        <a:bodyPr/>
        <a:lstStyle/>
        <a:p>
          <a:endParaRPr lang="en-US"/>
        </a:p>
      </dgm:t>
    </dgm:pt>
    <dgm:pt modelId="{B452093C-6234-4D25-BA61-590540D235AA}" type="sibTrans" cxnId="{8995FBBD-8953-4F24-938B-A0A5A37BCB27}">
      <dgm:prSet/>
      <dgm:spPr/>
      <dgm:t>
        <a:bodyPr/>
        <a:lstStyle/>
        <a:p>
          <a:endParaRPr lang="en-US"/>
        </a:p>
      </dgm:t>
    </dgm:pt>
    <dgm:pt modelId="{BA3A9718-9170-4DA7-A962-4B3A2A752DF2}">
      <dgm:prSet phldrT="[Text]"/>
      <dgm:spPr/>
      <dgm:t>
        <a:bodyPr/>
        <a:lstStyle/>
        <a:p>
          <a:r>
            <a:rPr lang="en-US" b="1" dirty="0" smtClean="0"/>
            <a:t>Observed color</a:t>
          </a:r>
          <a:endParaRPr lang="en-US" b="1" dirty="0"/>
        </a:p>
      </dgm:t>
    </dgm:pt>
    <dgm:pt modelId="{91ACB20C-E514-4B6E-BA19-4F2D113176A3}" type="parTrans" cxnId="{C423A3B3-1854-4064-B55C-4D481ACF480E}">
      <dgm:prSet/>
      <dgm:spPr/>
      <dgm:t>
        <a:bodyPr/>
        <a:lstStyle/>
        <a:p>
          <a:endParaRPr lang="en-US"/>
        </a:p>
      </dgm:t>
    </dgm:pt>
    <dgm:pt modelId="{A64B85FF-3E31-443B-872E-68BE699C0D57}" type="sibTrans" cxnId="{C423A3B3-1854-4064-B55C-4D481ACF480E}">
      <dgm:prSet/>
      <dgm:spPr/>
      <dgm:t>
        <a:bodyPr/>
        <a:lstStyle/>
        <a:p>
          <a:endParaRPr lang="en-US"/>
        </a:p>
      </dgm:t>
    </dgm:pt>
    <dgm:pt modelId="{7C2EE0E1-1884-4F54-82AD-016A3DDD361B}" type="pres">
      <dgm:prSet presAssocID="{1B97065E-478A-4020-9A64-AFEBB1D2201E}" presName="composite" presStyleCnt="0">
        <dgm:presLayoutVars>
          <dgm:chMax val="5"/>
          <dgm:dir/>
          <dgm:animLvl val="ctr"/>
          <dgm:resizeHandles val="exact"/>
        </dgm:presLayoutVars>
      </dgm:prSet>
      <dgm:spPr/>
      <dgm:t>
        <a:bodyPr/>
        <a:lstStyle/>
        <a:p>
          <a:endParaRPr lang="en-US"/>
        </a:p>
      </dgm:t>
    </dgm:pt>
    <dgm:pt modelId="{FDEC9F52-8263-49F1-BE22-ABF234FA6E32}" type="pres">
      <dgm:prSet presAssocID="{1B97065E-478A-4020-9A64-AFEBB1D2201E}" presName="cycle" presStyleCnt="0"/>
      <dgm:spPr/>
      <dgm:t>
        <a:bodyPr/>
        <a:lstStyle/>
        <a:p>
          <a:endParaRPr lang="en-US"/>
        </a:p>
      </dgm:t>
    </dgm:pt>
    <dgm:pt modelId="{DB58EEC6-0002-4251-BA03-B0EFEAE7082A}" type="pres">
      <dgm:prSet presAssocID="{1B97065E-478A-4020-9A64-AFEBB1D2201E}" presName="centerShape" presStyleCnt="0"/>
      <dgm:spPr/>
      <dgm:t>
        <a:bodyPr/>
        <a:lstStyle/>
        <a:p>
          <a:endParaRPr lang="en-US"/>
        </a:p>
      </dgm:t>
    </dgm:pt>
    <dgm:pt modelId="{5DF05FE6-64D1-4C04-8C43-2588016D4675}" type="pres">
      <dgm:prSet presAssocID="{1B97065E-478A-4020-9A64-AFEBB1D2201E}" presName="connSite" presStyleLbl="node1" presStyleIdx="0" presStyleCnt="3"/>
      <dgm:spPr/>
      <dgm:t>
        <a:bodyPr/>
        <a:lstStyle/>
        <a:p>
          <a:endParaRPr lang="en-US"/>
        </a:p>
      </dgm:t>
    </dgm:pt>
    <dgm:pt modelId="{7D4A50BC-6D07-4C2F-9D43-47F7EE95796A}" type="pres">
      <dgm:prSet presAssocID="{1B97065E-478A-4020-9A64-AFEBB1D2201E}" presName="visible" presStyleLbl="node1" presStyleIdx="0" presStyleCnt="3" custScaleX="128834" custScaleY="113090" custLinFactNeighborX="-286" custLinFactNeighborY="-7785"/>
      <dgm:spPr>
        <a:prstGeom prst="roundRect">
          <a:avLst/>
        </a:prstGeom>
        <a:blipFill dpi="0" rotWithShape="1">
          <a:blip xmlns:r="http://schemas.openxmlformats.org/officeDocument/2006/relationships" r:embed="rId1">
            <a:extLst>
              <a:ext uri="{28A0092B-C50C-407E-A947-70E740481C1C}"/>
            </a:extLst>
          </a:blip>
          <a:srcRect/>
          <a:stretch>
            <a:fillRect l="-6051" t="-9123" r="-10157" b="-258"/>
          </a:stretch>
        </a:blipFill>
      </dgm:spPr>
      <dgm:t>
        <a:bodyPr/>
        <a:lstStyle/>
        <a:p>
          <a:endParaRPr lang="en-US"/>
        </a:p>
      </dgm:t>
    </dgm:pt>
    <dgm:pt modelId="{A3264C60-1DBD-4A50-B325-DBCE8E3CB951}" type="pres">
      <dgm:prSet presAssocID="{2197D045-AF5B-4A26-8856-0D48CF180D9F}" presName="Name25" presStyleLbl="parChTrans1D1" presStyleIdx="0" presStyleCnt="2"/>
      <dgm:spPr/>
      <dgm:t>
        <a:bodyPr/>
        <a:lstStyle/>
        <a:p>
          <a:endParaRPr lang="en-US"/>
        </a:p>
      </dgm:t>
    </dgm:pt>
    <dgm:pt modelId="{20D73E57-CF12-42A5-98F2-886EE00290FF}" type="pres">
      <dgm:prSet presAssocID="{08B5BC45-AE15-44E9-B038-F0952D2879A1}" presName="node" presStyleCnt="0"/>
      <dgm:spPr/>
      <dgm:t>
        <a:bodyPr/>
        <a:lstStyle/>
        <a:p>
          <a:endParaRPr lang="en-US"/>
        </a:p>
      </dgm:t>
    </dgm:pt>
    <dgm:pt modelId="{CAF2AC88-5095-4411-A699-105E8268795D}" type="pres">
      <dgm:prSet presAssocID="{08B5BC45-AE15-44E9-B038-F0952D2879A1}" presName="parentNode" presStyleLbl="node1" presStyleIdx="1" presStyleCnt="3" custScaleX="102312" custLinFactNeighborX="14625" custLinFactNeighborY="-8648">
        <dgm:presLayoutVars>
          <dgm:chMax val="1"/>
          <dgm:bulletEnabled val="1"/>
        </dgm:presLayoutVars>
      </dgm:prSet>
      <dgm:spPr/>
      <dgm:t>
        <a:bodyPr/>
        <a:lstStyle/>
        <a:p>
          <a:endParaRPr lang="en-US"/>
        </a:p>
      </dgm:t>
    </dgm:pt>
    <dgm:pt modelId="{00360A61-66B2-4064-848F-4ABEEEBD0B34}" type="pres">
      <dgm:prSet presAssocID="{08B5BC45-AE15-44E9-B038-F0952D2879A1}" presName="childNode" presStyleLbl="revTx" presStyleIdx="0" presStyleCnt="2">
        <dgm:presLayoutVars>
          <dgm:bulletEnabled val="1"/>
        </dgm:presLayoutVars>
      </dgm:prSet>
      <dgm:spPr/>
      <dgm:t>
        <a:bodyPr/>
        <a:lstStyle/>
        <a:p>
          <a:endParaRPr lang="en-US"/>
        </a:p>
      </dgm:t>
    </dgm:pt>
    <dgm:pt modelId="{526FF6C0-5777-4C18-B356-66C010B3DD14}" type="pres">
      <dgm:prSet presAssocID="{EA634670-97A9-4CE9-BE9C-44718FAE268F}" presName="Name25" presStyleLbl="parChTrans1D1" presStyleIdx="1" presStyleCnt="2"/>
      <dgm:spPr/>
      <dgm:t>
        <a:bodyPr/>
        <a:lstStyle/>
        <a:p>
          <a:endParaRPr lang="en-US"/>
        </a:p>
      </dgm:t>
    </dgm:pt>
    <dgm:pt modelId="{0EA0CA21-E22C-4EA9-BA81-DFCC07C6485C}" type="pres">
      <dgm:prSet presAssocID="{0D000BC3-3EE9-4267-A77E-FCD8E8EAFEE5}" presName="node" presStyleCnt="0"/>
      <dgm:spPr/>
      <dgm:t>
        <a:bodyPr/>
        <a:lstStyle/>
        <a:p>
          <a:endParaRPr lang="en-US"/>
        </a:p>
      </dgm:t>
    </dgm:pt>
    <dgm:pt modelId="{EF75752D-CB6B-44A1-966D-E1AA79FCBFDA}" type="pres">
      <dgm:prSet presAssocID="{0D000BC3-3EE9-4267-A77E-FCD8E8EAFEE5}" presName="parentNode" presStyleLbl="node1" presStyleIdx="2" presStyleCnt="3" custLinFactNeighborX="8891" custLinFactNeighborY="-7145">
        <dgm:presLayoutVars>
          <dgm:chMax val="1"/>
          <dgm:bulletEnabled val="1"/>
        </dgm:presLayoutVars>
      </dgm:prSet>
      <dgm:spPr/>
      <dgm:t>
        <a:bodyPr/>
        <a:lstStyle/>
        <a:p>
          <a:endParaRPr lang="en-US"/>
        </a:p>
      </dgm:t>
    </dgm:pt>
    <dgm:pt modelId="{93CF6232-E5DF-4D33-A110-54A0DBB0085C}" type="pres">
      <dgm:prSet presAssocID="{0D000BC3-3EE9-4267-A77E-FCD8E8EAFEE5}" presName="childNode" presStyleLbl="revTx" presStyleIdx="1" presStyleCnt="2">
        <dgm:presLayoutVars>
          <dgm:bulletEnabled val="1"/>
        </dgm:presLayoutVars>
      </dgm:prSet>
      <dgm:spPr/>
      <dgm:t>
        <a:bodyPr/>
        <a:lstStyle/>
        <a:p>
          <a:endParaRPr lang="en-US"/>
        </a:p>
      </dgm:t>
    </dgm:pt>
  </dgm:ptLst>
  <dgm:cxnLst>
    <dgm:cxn modelId="{32700D5A-E888-4340-A260-4F5A2C391148}" srcId="{0D000BC3-3EE9-4267-A77E-FCD8E8EAFEE5}" destId="{7127F269-75CC-454A-90E3-B774BFC35D24}" srcOrd="1" destOrd="0" parTransId="{010FACAF-3121-419E-8D87-624580551365}" sibTransId="{5284E8E9-2FB0-49EB-9093-3E5DB29F8383}"/>
    <dgm:cxn modelId="{C6B05BDA-1AB1-4986-AA6C-CE1619A8FFB5}" type="presOf" srcId="{BA3A9718-9170-4DA7-A962-4B3A2A752DF2}" destId="{00360A61-66B2-4064-848F-4ABEEEBD0B34}" srcOrd="0" destOrd="4" presId="urn:microsoft.com/office/officeart/2005/8/layout/radial2"/>
    <dgm:cxn modelId="{8C4E9269-64FB-4165-95CD-B7C52482CB4F}" type="presOf" srcId="{EA634670-97A9-4CE9-BE9C-44718FAE268F}" destId="{526FF6C0-5777-4C18-B356-66C010B3DD14}" srcOrd="0" destOrd="0" presId="urn:microsoft.com/office/officeart/2005/8/layout/radial2"/>
    <dgm:cxn modelId="{8B305433-045F-4702-85B4-2210EB538C2E}" type="presOf" srcId="{DC1EAB82-788B-41ED-9A89-F5DB27EF9D98}" destId="{93CF6232-E5DF-4D33-A110-54A0DBB0085C}" srcOrd="0" destOrd="0" presId="urn:microsoft.com/office/officeart/2005/8/layout/radial2"/>
    <dgm:cxn modelId="{693C7A2A-AA3C-452B-A0BE-915C902949EC}" srcId="{0D000BC3-3EE9-4267-A77E-FCD8E8EAFEE5}" destId="{DC1EAB82-788B-41ED-9A89-F5DB27EF9D98}" srcOrd="0" destOrd="0" parTransId="{D4E8E236-2CB7-4CE5-9101-F87810CF4391}" sibTransId="{885C9118-4F86-405D-98E6-0DBBBD9EB2A6}"/>
    <dgm:cxn modelId="{AF959316-8D76-4985-A249-DF3C70675BC7}" srcId="{08B5BC45-AE15-44E9-B038-F0952D2879A1}" destId="{DE6E90D7-2056-4E20-B18B-08E87E9B75FC}" srcOrd="0" destOrd="0" parTransId="{5DE69A5D-F62D-40C3-A77D-C53710F8B8D4}" sibTransId="{58E7B7CC-FD5C-402B-92B8-2023197BF471}"/>
    <dgm:cxn modelId="{FAA9F261-408E-43FF-A255-458D5360B253}" srcId="{08B5BC45-AE15-44E9-B038-F0952D2879A1}" destId="{400E4CBC-36E6-4A3B-AA91-120755ED6C86}" srcOrd="1" destOrd="0" parTransId="{5CDF9DD9-CE14-4B3F-8A7D-C757AB616051}" sibTransId="{83BA5687-ABD5-4A6F-A626-69D3BB859CCB}"/>
    <dgm:cxn modelId="{6998FC7C-87D1-4AB2-8353-70DCEE591C04}" type="presOf" srcId="{400E4CBC-36E6-4A3B-AA91-120755ED6C86}" destId="{00360A61-66B2-4064-848F-4ABEEEBD0B34}" srcOrd="0" destOrd="1" presId="urn:microsoft.com/office/officeart/2005/8/layout/radial2"/>
    <dgm:cxn modelId="{7EA3C5E0-F1D9-4F36-BBFA-61C11FE6E5C5}" srcId="{400E4CBC-36E6-4A3B-AA91-120755ED6C86}" destId="{1CD72815-22F5-4F43-ABD4-9BEA76847505}" srcOrd="0" destOrd="0" parTransId="{9F67D908-256F-4CD6-AE0A-BCCAEB9185BB}" sibTransId="{A9DEFA5C-2E6A-4AD5-AFD5-5C5B22BCC7D9}"/>
    <dgm:cxn modelId="{F5E1F862-D6E6-41B4-93A2-27F9F922F568}" type="presOf" srcId="{2197D045-AF5B-4A26-8856-0D48CF180D9F}" destId="{A3264C60-1DBD-4A50-B325-DBCE8E3CB951}" srcOrd="0" destOrd="0" presId="urn:microsoft.com/office/officeart/2005/8/layout/radial2"/>
    <dgm:cxn modelId="{11A5F826-96D4-42E6-B2F6-9C88030B6ED2}" type="presOf" srcId="{DE6E90D7-2056-4E20-B18B-08E87E9B75FC}" destId="{00360A61-66B2-4064-848F-4ABEEEBD0B34}" srcOrd="0" destOrd="0" presId="urn:microsoft.com/office/officeart/2005/8/layout/radial2"/>
    <dgm:cxn modelId="{0376006C-8764-4735-86A4-065C47EBAE6E}" type="presOf" srcId="{0D000BC3-3EE9-4267-A77E-FCD8E8EAFEE5}" destId="{EF75752D-CB6B-44A1-966D-E1AA79FCBFDA}" srcOrd="0" destOrd="0" presId="urn:microsoft.com/office/officeart/2005/8/layout/radial2"/>
    <dgm:cxn modelId="{6CD6277B-9CDA-4E01-BFD1-AAB5E4E38876}" type="presOf" srcId="{08B5BC45-AE15-44E9-B038-F0952D2879A1}" destId="{CAF2AC88-5095-4411-A699-105E8268795D}" srcOrd="0" destOrd="0" presId="urn:microsoft.com/office/officeart/2005/8/layout/radial2"/>
    <dgm:cxn modelId="{A3367760-DDD2-453B-92B5-B02B4516567D}" type="presOf" srcId="{7127F269-75CC-454A-90E3-B774BFC35D24}" destId="{93CF6232-E5DF-4D33-A110-54A0DBB0085C}" srcOrd="0" destOrd="1" presId="urn:microsoft.com/office/officeart/2005/8/layout/radial2"/>
    <dgm:cxn modelId="{FB4A10DB-7B8D-430C-987C-5074033D84CB}" type="presOf" srcId="{1B97065E-478A-4020-9A64-AFEBB1D2201E}" destId="{7C2EE0E1-1884-4F54-82AD-016A3DDD361B}" srcOrd="0" destOrd="0" presId="urn:microsoft.com/office/officeart/2005/8/layout/radial2"/>
    <dgm:cxn modelId="{8995FBBD-8953-4F24-938B-A0A5A37BCB27}" srcId="{400E4CBC-36E6-4A3B-AA91-120755ED6C86}" destId="{C1686369-CD4A-4E80-AAA3-7079858A97FD}" srcOrd="1" destOrd="0" parTransId="{D57AD61B-6C6F-47CB-9C7F-8814FF251E11}" sibTransId="{B452093C-6234-4D25-BA61-590540D235AA}"/>
    <dgm:cxn modelId="{D305D200-2FB9-4DCA-A898-FC4882FCF592}" srcId="{1B97065E-478A-4020-9A64-AFEBB1D2201E}" destId="{08B5BC45-AE15-44E9-B038-F0952D2879A1}" srcOrd="0" destOrd="0" parTransId="{2197D045-AF5B-4A26-8856-0D48CF180D9F}" sibTransId="{F0CE7AB4-95AD-46D2-9490-42CAB3B7E9F0}"/>
    <dgm:cxn modelId="{4052C176-3576-4142-AA8C-AEC6E4C5BFF0}" type="presOf" srcId="{C1686369-CD4A-4E80-AAA3-7079858A97FD}" destId="{00360A61-66B2-4064-848F-4ABEEEBD0B34}" srcOrd="0" destOrd="3" presId="urn:microsoft.com/office/officeart/2005/8/layout/radial2"/>
    <dgm:cxn modelId="{398737CD-99CD-4115-8E23-F84BD054FC6F}" srcId="{1B97065E-478A-4020-9A64-AFEBB1D2201E}" destId="{0D000BC3-3EE9-4267-A77E-FCD8E8EAFEE5}" srcOrd="1" destOrd="0" parTransId="{EA634670-97A9-4CE9-BE9C-44718FAE268F}" sibTransId="{5790274A-FEA4-4756-ABE0-77D62549917F}"/>
    <dgm:cxn modelId="{7C3E6198-2B7C-4726-86C4-FD5B3DB22F9B}" type="presOf" srcId="{1CD72815-22F5-4F43-ABD4-9BEA76847505}" destId="{00360A61-66B2-4064-848F-4ABEEEBD0B34}" srcOrd="0" destOrd="2" presId="urn:microsoft.com/office/officeart/2005/8/layout/radial2"/>
    <dgm:cxn modelId="{C423A3B3-1854-4064-B55C-4D481ACF480E}" srcId="{400E4CBC-36E6-4A3B-AA91-120755ED6C86}" destId="{BA3A9718-9170-4DA7-A962-4B3A2A752DF2}" srcOrd="2" destOrd="0" parTransId="{91ACB20C-E514-4B6E-BA19-4F2D113176A3}" sibTransId="{A64B85FF-3E31-443B-872E-68BE699C0D57}"/>
    <dgm:cxn modelId="{8ABCA0D4-0462-4A25-978B-85DE9792DA9B}" type="presParOf" srcId="{7C2EE0E1-1884-4F54-82AD-016A3DDD361B}" destId="{FDEC9F52-8263-49F1-BE22-ABF234FA6E32}" srcOrd="0" destOrd="0" presId="urn:microsoft.com/office/officeart/2005/8/layout/radial2"/>
    <dgm:cxn modelId="{604FDE07-7396-4B3E-B7C6-9682C323416C}" type="presParOf" srcId="{FDEC9F52-8263-49F1-BE22-ABF234FA6E32}" destId="{DB58EEC6-0002-4251-BA03-B0EFEAE7082A}" srcOrd="0" destOrd="0" presId="urn:microsoft.com/office/officeart/2005/8/layout/radial2"/>
    <dgm:cxn modelId="{A2CB626F-88A2-4907-B9F2-25717FA17BD9}" type="presParOf" srcId="{DB58EEC6-0002-4251-BA03-B0EFEAE7082A}" destId="{5DF05FE6-64D1-4C04-8C43-2588016D4675}" srcOrd="0" destOrd="0" presId="urn:microsoft.com/office/officeart/2005/8/layout/radial2"/>
    <dgm:cxn modelId="{78532DE5-4693-413A-8349-84389382A6CD}" type="presParOf" srcId="{DB58EEC6-0002-4251-BA03-B0EFEAE7082A}" destId="{7D4A50BC-6D07-4C2F-9D43-47F7EE95796A}" srcOrd="1" destOrd="0" presId="urn:microsoft.com/office/officeart/2005/8/layout/radial2"/>
    <dgm:cxn modelId="{1A89A27E-BC86-4876-96E8-F1795B56F619}" type="presParOf" srcId="{FDEC9F52-8263-49F1-BE22-ABF234FA6E32}" destId="{A3264C60-1DBD-4A50-B325-DBCE8E3CB951}" srcOrd="1" destOrd="0" presId="urn:microsoft.com/office/officeart/2005/8/layout/radial2"/>
    <dgm:cxn modelId="{2C8D798E-B5BC-4981-9CFD-BF38F9717773}" type="presParOf" srcId="{FDEC9F52-8263-49F1-BE22-ABF234FA6E32}" destId="{20D73E57-CF12-42A5-98F2-886EE00290FF}" srcOrd="2" destOrd="0" presId="urn:microsoft.com/office/officeart/2005/8/layout/radial2"/>
    <dgm:cxn modelId="{B98724CD-6233-4575-A1EA-7D65F9159186}" type="presParOf" srcId="{20D73E57-CF12-42A5-98F2-886EE00290FF}" destId="{CAF2AC88-5095-4411-A699-105E8268795D}" srcOrd="0" destOrd="0" presId="urn:microsoft.com/office/officeart/2005/8/layout/radial2"/>
    <dgm:cxn modelId="{DE8250F5-2CEC-428D-B6D3-9B5D411C9B9F}" type="presParOf" srcId="{20D73E57-CF12-42A5-98F2-886EE00290FF}" destId="{00360A61-66B2-4064-848F-4ABEEEBD0B34}" srcOrd="1" destOrd="0" presId="urn:microsoft.com/office/officeart/2005/8/layout/radial2"/>
    <dgm:cxn modelId="{63C7C2BD-5091-4216-B41F-1F84866FBE60}" type="presParOf" srcId="{FDEC9F52-8263-49F1-BE22-ABF234FA6E32}" destId="{526FF6C0-5777-4C18-B356-66C010B3DD14}" srcOrd="3" destOrd="0" presId="urn:microsoft.com/office/officeart/2005/8/layout/radial2"/>
    <dgm:cxn modelId="{5DFC40DD-481C-4991-998B-1E97F124471A}" type="presParOf" srcId="{FDEC9F52-8263-49F1-BE22-ABF234FA6E32}" destId="{0EA0CA21-E22C-4EA9-BA81-DFCC07C6485C}" srcOrd="4" destOrd="0" presId="urn:microsoft.com/office/officeart/2005/8/layout/radial2"/>
    <dgm:cxn modelId="{3D073104-5394-4D1C-9AF7-F82D99EF1D00}" type="presParOf" srcId="{0EA0CA21-E22C-4EA9-BA81-DFCC07C6485C}" destId="{EF75752D-CB6B-44A1-966D-E1AA79FCBFDA}" srcOrd="0" destOrd="0" presId="urn:microsoft.com/office/officeart/2005/8/layout/radial2"/>
    <dgm:cxn modelId="{C93C6E9F-5201-4BA9-B7E9-EEFFFCED3C9B}" type="presParOf" srcId="{0EA0CA21-E22C-4EA9-BA81-DFCC07C6485C}" destId="{93CF6232-E5DF-4D33-A110-54A0DBB0085C}" srcOrd="1" destOrd="0" presId="urn:microsoft.com/office/officeart/2005/8/layout/radial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1">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2">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ea typeface="+mn-ea"/>
                <a:cs typeface="+mn-cs"/>
              </a:defRPr>
            </a:lvl1pPr>
          </a:lstStyle>
          <a:p>
            <a:pPr>
              <a:defRPr/>
            </a:pPr>
            <a:fld id="{8965DA4F-C2AF-4016-9D94-B56B46E3E993}" type="datetimeFigureOut">
              <a:rPr lang="en-US"/>
              <a:pPr>
                <a:defRPr/>
              </a:pPr>
              <a:t>8/17/11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ea typeface="+mn-ea"/>
                <a:cs typeface="+mn-cs"/>
              </a:defRPr>
            </a:lvl1pPr>
          </a:lstStyle>
          <a:p>
            <a:pPr>
              <a:defRPr/>
            </a:pPr>
            <a:fld id="{59952D22-58F8-43F5-BC0E-22A8BDE7D7A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ea typeface="+mn-ea"/>
                <a:cs typeface="+mn-cs"/>
              </a:defRPr>
            </a:lvl1pPr>
          </a:lstStyle>
          <a:p>
            <a:pPr>
              <a:defRPr/>
            </a:pPr>
            <a:fld id="{AAFC672F-EE52-4FCC-AE4B-46A21F8ACE85}" type="datetimeFigureOut">
              <a:rPr lang="en-US"/>
              <a:pPr>
                <a:defRPr/>
              </a:pPr>
              <a:t>8/17/11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ea typeface="+mn-ea"/>
                <a:cs typeface="+mn-cs"/>
              </a:defRPr>
            </a:lvl1pPr>
          </a:lstStyle>
          <a:p>
            <a:pPr>
              <a:defRPr/>
            </a:pPr>
            <a:fld id="{B2B6F634-3054-4C3B-8706-08B06CCD814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pitchFamily="-72" charset="-128"/>
        <a:cs typeface="ＭＳ Ｐゴシック" pitchFamily="-72" charset="-128"/>
      </a:defRPr>
    </a:lvl1pPr>
    <a:lvl2pPr marL="457200" algn="l" rtl="0" fontAlgn="base">
      <a:spcBef>
        <a:spcPct val="30000"/>
      </a:spcBef>
      <a:spcAft>
        <a:spcPct val="0"/>
      </a:spcAft>
      <a:defRPr sz="1200" kern="1200">
        <a:solidFill>
          <a:schemeClr val="tx1"/>
        </a:solidFill>
        <a:latin typeface="+mn-lt"/>
        <a:ea typeface="ＭＳ Ｐゴシック" pitchFamily="-72" charset="-128"/>
        <a:cs typeface="+mn-cs"/>
      </a:defRPr>
    </a:lvl2pPr>
    <a:lvl3pPr marL="914400" algn="l" rtl="0" fontAlgn="base">
      <a:spcBef>
        <a:spcPct val="30000"/>
      </a:spcBef>
      <a:spcAft>
        <a:spcPct val="0"/>
      </a:spcAft>
      <a:defRPr sz="1200" kern="1200">
        <a:solidFill>
          <a:schemeClr val="tx1"/>
        </a:solidFill>
        <a:latin typeface="+mn-lt"/>
        <a:ea typeface="ＭＳ Ｐゴシック" pitchFamily="-72" charset="-128"/>
        <a:cs typeface="+mn-cs"/>
      </a:defRPr>
    </a:lvl3pPr>
    <a:lvl4pPr marL="1371600" algn="l" rtl="0" fontAlgn="base">
      <a:spcBef>
        <a:spcPct val="30000"/>
      </a:spcBef>
      <a:spcAft>
        <a:spcPct val="0"/>
      </a:spcAft>
      <a:defRPr sz="1200" kern="1200">
        <a:solidFill>
          <a:schemeClr val="tx1"/>
        </a:solidFill>
        <a:latin typeface="+mn-lt"/>
        <a:ea typeface="ＭＳ Ｐゴシック" pitchFamily="-72" charset="-128"/>
        <a:cs typeface="+mn-cs"/>
      </a:defRPr>
    </a:lvl4pPr>
    <a:lvl5pPr marL="1828800" algn="l" rtl="0" fontAlgn="base">
      <a:spcBef>
        <a:spcPct val="30000"/>
      </a:spcBef>
      <a:spcAft>
        <a:spcPct val="0"/>
      </a:spcAft>
      <a:defRPr sz="1200" kern="1200">
        <a:solidFill>
          <a:schemeClr val="tx1"/>
        </a:solidFill>
        <a:latin typeface="+mn-lt"/>
        <a:ea typeface="ＭＳ Ｐゴシック" pitchFamily="-7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7AB5D9-AA84-4F85-90C6-A7FE4DAF0689}" type="slidenum">
              <a:rPr lang="en-US">
                <a:ea typeface="ＭＳ Ｐゴシック" pitchFamily="-72" charset="-128"/>
                <a:cs typeface="ＭＳ Ｐゴシック" pitchFamily="-72" charset="-128"/>
              </a:rPr>
              <a:pPr fontAlgn="base">
                <a:spcBef>
                  <a:spcPct val="0"/>
                </a:spcBef>
                <a:spcAft>
                  <a:spcPct val="0"/>
                </a:spcAft>
              </a:pPr>
              <a:t>1</a:t>
            </a:fld>
            <a:endParaRPr lang="en-US">
              <a:ea typeface="ＭＳ Ｐゴシック" pitchFamily="-72" charset="-128"/>
              <a:cs typeface="ＭＳ Ｐゴシック" pitchFamily="-72"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2DABB6-AC6B-4EFF-8C19-D50B342405B7}" type="slidenum">
              <a:rPr lang="en-US">
                <a:ea typeface="ＭＳ Ｐゴシック" pitchFamily="-72" charset="-128"/>
                <a:cs typeface="ＭＳ Ｐゴシック" pitchFamily="-72" charset="-128"/>
              </a:rPr>
              <a:pPr fontAlgn="base">
                <a:spcBef>
                  <a:spcPct val="0"/>
                </a:spcBef>
                <a:spcAft>
                  <a:spcPct val="0"/>
                </a:spcAft>
              </a:pPr>
              <a:t>10</a:t>
            </a:fld>
            <a:endParaRPr lang="en-US">
              <a:ea typeface="ＭＳ Ｐゴシック" pitchFamily="-72" charset="-128"/>
              <a:cs typeface="ＭＳ Ｐゴシック" pitchFamily="-72"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479B1B-1D73-44F4-B61A-418A22CA7677}" type="slidenum">
              <a:rPr lang="en-US">
                <a:ea typeface="ＭＳ Ｐゴシック" pitchFamily="-72" charset="-128"/>
                <a:cs typeface="ＭＳ Ｐゴシック" pitchFamily="-72" charset="-128"/>
              </a:rPr>
              <a:pPr fontAlgn="base">
                <a:spcBef>
                  <a:spcPct val="0"/>
                </a:spcBef>
                <a:spcAft>
                  <a:spcPct val="0"/>
                </a:spcAft>
              </a:pPr>
              <a:t>11</a:t>
            </a:fld>
            <a:endParaRPr lang="en-US">
              <a:ea typeface="ＭＳ Ｐゴシック" pitchFamily="-72" charset="-128"/>
              <a:cs typeface="ＭＳ Ｐゴシック" pitchFamily="-72"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9D0A1A-D1A5-42EC-B438-9A49A70531B4}" type="slidenum">
              <a:rPr lang="en-US">
                <a:ea typeface="ＭＳ Ｐゴシック" pitchFamily="-72" charset="-128"/>
                <a:cs typeface="ＭＳ Ｐゴシック" pitchFamily="-72" charset="-128"/>
              </a:rPr>
              <a:pPr fontAlgn="base">
                <a:spcBef>
                  <a:spcPct val="0"/>
                </a:spcBef>
                <a:spcAft>
                  <a:spcPct val="0"/>
                </a:spcAft>
              </a:pPr>
              <a:t>12</a:t>
            </a:fld>
            <a:endParaRPr lang="en-US">
              <a:ea typeface="ＭＳ Ｐゴシック" pitchFamily="-72" charset="-128"/>
              <a:cs typeface="ＭＳ Ｐゴシック" pitchFamily="-72"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Simulated spectrophotometer (SIM-Spec) should not appear yet.</a:t>
            </a:r>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84B1312-4048-4B1D-99E1-CD058E0D04C1}" type="slidenum">
              <a:rPr lang="en-US">
                <a:ea typeface="ＭＳ Ｐゴシック" pitchFamily="-72" charset="-128"/>
                <a:cs typeface="ＭＳ Ｐゴシック" pitchFamily="-72" charset="-128"/>
              </a:rPr>
              <a:pPr fontAlgn="base">
                <a:spcBef>
                  <a:spcPct val="0"/>
                </a:spcBef>
                <a:spcAft>
                  <a:spcPct val="0"/>
                </a:spcAft>
              </a:pPr>
              <a:t>13</a:t>
            </a:fld>
            <a:endParaRPr lang="en-US">
              <a:ea typeface="ＭＳ Ｐゴシック" pitchFamily="-72" charset="-128"/>
              <a:cs typeface="ＭＳ Ｐゴシック" pitchFamily="-72"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At this point there will be an empty sample holder compartment.</a:t>
            </a:r>
          </a:p>
          <a:p>
            <a:pPr>
              <a:spcBef>
                <a:spcPct val="0"/>
              </a:spcBef>
            </a:pPr>
            <a:endParaRPr lang="en-US" smtClean="0"/>
          </a:p>
          <a:p>
            <a:pPr>
              <a:spcBef>
                <a:spcPct val="0"/>
              </a:spcBef>
            </a:pPr>
            <a:r>
              <a:rPr lang="en-US" smtClean="0"/>
              <a:t>The rest of the components should all be visible with the information icon next to them.</a:t>
            </a:r>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840731-C050-44AF-B63E-11DEC8908C02}" type="slidenum">
              <a:rPr lang="en-US">
                <a:ea typeface="ＭＳ Ｐゴシック" pitchFamily="-72" charset="-128"/>
                <a:cs typeface="ＭＳ Ｐゴシック" pitchFamily="-72" charset="-128"/>
              </a:rPr>
              <a:pPr fontAlgn="base">
                <a:spcBef>
                  <a:spcPct val="0"/>
                </a:spcBef>
                <a:spcAft>
                  <a:spcPct val="0"/>
                </a:spcAft>
              </a:pPr>
              <a:t>14</a:t>
            </a:fld>
            <a:endParaRPr lang="en-US">
              <a:ea typeface="ＭＳ Ｐゴシック" pitchFamily="-72" charset="-128"/>
              <a:cs typeface="ＭＳ Ｐゴシック" pitchFamily="-72"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55F5DA-EDE9-43BB-AF7A-6B72A75E1273}" type="slidenum">
              <a:rPr lang="en-US">
                <a:ea typeface="ＭＳ Ｐゴシック" pitchFamily="-72" charset="-128"/>
                <a:cs typeface="ＭＳ Ｐゴシック" pitchFamily="-72" charset="-128"/>
              </a:rPr>
              <a:pPr fontAlgn="base">
                <a:spcBef>
                  <a:spcPct val="0"/>
                </a:spcBef>
                <a:spcAft>
                  <a:spcPct val="0"/>
                </a:spcAft>
              </a:pPr>
              <a:t>15</a:t>
            </a:fld>
            <a:endParaRPr lang="en-US">
              <a:ea typeface="ＭＳ Ｐゴシック" pitchFamily="-72" charset="-128"/>
              <a:cs typeface="ＭＳ Ｐゴシック" pitchFamily="-72"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 window should appear that contains the following samples:</a:t>
            </a:r>
          </a:p>
          <a:p>
            <a:pPr>
              <a:spcBef>
                <a:spcPct val="0"/>
              </a:spcBef>
            </a:pPr>
            <a:r>
              <a:rPr lang="en-US" smtClean="0"/>
              <a:t>	a light-bulb sample with an intensity slider (add an info icon so the student knows what the slider is for)</a:t>
            </a:r>
          </a:p>
          <a:p>
            <a:pPr>
              <a:spcBef>
                <a:spcPct val="0"/>
              </a:spcBef>
            </a:pPr>
            <a:r>
              <a:rPr lang="en-US" smtClean="0"/>
              <a:t>	three LEDs (see LUXEON Rebel Direct Color Portfolio  LED.pdf document Table 2 page 6 and Fig. 4 page 12 for relevant spectroscopic information); RED, GREEN, and BLUE</a:t>
            </a:r>
          </a:p>
          <a:p>
            <a:pPr>
              <a:spcBef>
                <a:spcPct val="0"/>
              </a:spcBef>
            </a:pPr>
            <a:r>
              <a:rPr lang="en-US" smtClean="0"/>
              <a:t>	a neon lamp made of Neon (could be an OPEN sign or an Eat at Joes sign or even a custom WWU or SaplingLearning sign, as long as it is made up of Ne gas)</a:t>
            </a:r>
          </a:p>
          <a:p>
            <a:pPr>
              <a:spcBef>
                <a:spcPct val="0"/>
              </a:spcBef>
            </a:pPr>
            <a:r>
              <a:rPr lang="en-US" smtClean="0"/>
              <a:t>	the sun (as of 8/3/11 I have not found raw spectral data for the solar spectrum, maybe you all have better luck.)</a:t>
            </a:r>
          </a:p>
          <a:p>
            <a:pPr>
              <a:spcBef>
                <a:spcPct val="0"/>
              </a:spcBef>
            </a:pPr>
            <a:endParaRPr lang="en-US" smtClean="0"/>
          </a:p>
          <a:p>
            <a:pPr>
              <a:spcBef>
                <a:spcPct val="0"/>
              </a:spcBef>
            </a:pPr>
            <a:r>
              <a:rPr lang="en-US" smtClean="0"/>
              <a:t>Students should be able to save their spectra so that they can compare them.</a:t>
            </a:r>
          </a:p>
          <a:p>
            <a:pPr>
              <a:spcBef>
                <a:spcPct val="0"/>
              </a:spcBef>
            </a:pPr>
            <a:endParaRPr lang="en-US" smtClean="0"/>
          </a:p>
          <a:p>
            <a:pPr>
              <a:spcBef>
                <a:spcPct val="0"/>
              </a:spcBef>
            </a:pPr>
            <a:r>
              <a:rPr lang="en-US" smtClean="0"/>
              <a:t>(G) = graded question</a:t>
            </a:r>
          </a:p>
          <a:p>
            <a:pPr>
              <a:spcBef>
                <a:spcPct val="0"/>
              </a:spcBef>
            </a:pPr>
            <a:r>
              <a:rPr lang="en-US" smtClean="0"/>
              <a:t>(U) = ungraded free response quastion</a:t>
            </a:r>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243F8B-6352-47BD-B7F7-834F826EA407}" type="slidenum">
              <a:rPr lang="en-US">
                <a:ea typeface="ＭＳ Ｐゴシック" pitchFamily="-72" charset="-128"/>
                <a:cs typeface="ＭＳ Ｐゴシック" pitchFamily="-72" charset="-128"/>
              </a:rPr>
              <a:pPr fontAlgn="base">
                <a:spcBef>
                  <a:spcPct val="0"/>
                </a:spcBef>
                <a:spcAft>
                  <a:spcPct val="0"/>
                </a:spcAft>
              </a:pPr>
              <a:t>16</a:t>
            </a:fld>
            <a:endParaRPr lang="en-US">
              <a:ea typeface="ＭＳ Ｐゴシック" pitchFamily="-72" charset="-128"/>
              <a:cs typeface="ＭＳ Ｐゴシック" pitchFamily="-72"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85E594-687A-4FBC-90E9-1AEDEA96483F}" type="slidenum">
              <a:rPr lang="en-US">
                <a:ea typeface="ＭＳ Ｐゴシック" pitchFamily="-72" charset="-128"/>
                <a:cs typeface="ＭＳ Ｐゴシック" pitchFamily="-72" charset="-128"/>
              </a:rPr>
              <a:pPr fontAlgn="base">
                <a:spcBef>
                  <a:spcPct val="0"/>
                </a:spcBef>
                <a:spcAft>
                  <a:spcPct val="0"/>
                </a:spcAft>
              </a:pPr>
              <a:t>17</a:t>
            </a:fld>
            <a:endParaRPr lang="en-US">
              <a:ea typeface="ＭＳ Ｐゴシック" pitchFamily="-72" charset="-128"/>
              <a:cs typeface="ＭＳ Ｐゴシック" pitchFamily="-72"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E67AE5-6EC8-46AE-8FDF-FDF6446353DC}" type="slidenum">
              <a:rPr lang="en-US">
                <a:ea typeface="ＭＳ Ｐゴシック" pitchFamily="-72" charset="-128"/>
                <a:cs typeface="ＭＳ Ｐゴシック" pitchFamily="-72" charset="-128"/>
              </a:rPr>
              <a:pPr fontAlgn="base">
                <a:spcBef>
                  <a:spcPct val="0"/>
                </a:spcBef>
                <a:spcAft>
                  <a:spcPct val="0"/>
                </a:spcAft>
              </a:pPr>
              <a:t>18</a:t>
            </a:fld>
            <a:endParaRPr lang="en-US">
              <a:ea typeface="ＭＳ Ｐゴシック" pitchFamily="-72" charset="-128"/>
              <a:cs typeface="ＭＳ Ｐゴシック" pitchFamily="-72"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A20D7B6-39C4-4938-BE7D-4CF62C4BE297}" type="slidenum">
              <a:rPr lang="en-US">
                <a:ea typeface="ＭＳ Ｐゴシック" pitchFamily="-72" charset="-128"/>
                <a:cs typeface="ＭＳ Ｐゴシック" pitchFamily="-72" charset="-128"/>
              </a:rPr>
              <a:pPr fontAlgn="base">
                <a:spcBef>
                  <a:spcPct val="0"/>
                </a:spcBef>
                <a:spcAft>
                  <a:spcPct val="0"/>
                </a:spcAft>
              </a:pPr>
              <a:t>19</a:t>
            </a:fld>
            <a:endParaRPr lang="en-US">
              <a:ea typeface="ＭＳ Ｐゴシック" pitchFamily="-72" charset="-128"/>
              <a:cs typeface="ＭＳ Ｐゴシック" pitchFamily="-72"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CF75A0-D7AC-4BC7-8A41-554C2394714F}" type="slidenum">
              <a:rPr lang="en-US">
                <a:ea typeface="ＭＳ Ｐゴシック" pitchFamily="-72" charset="-128"/>
                <a:cs typeface="ＭＳ Ｐゴシック" pitchFamily="-72" charset="-128"/>
              </a:rPr>
              <a:pPr fontAlgn="base">
                <a:spcBef>
                  <a:spcPct val="0"/>
                </a:spcBef>
                <a:spcAft>
                  <a:spcPct val="0"/>
                </a:spcAft>
              </a:pPr>
              <a:t>2</a:t>
            </a:fld>
            <a:endParaRPr lang="en-US">
              <a:ea typeface="ＭＳ Ｐゴシック" pitchFamily="-72" charset="-128"/>
              <a:cs typeface="ＭＳ Ｐゴシック" pitchFamily="-72"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students should now be able to recall their saved spectra and compare/contrast them.</a:t>
            </a:r>
          </a:p>
          <a:p>
            <a:pPr>
              <a:spcBef>
                <a:spcPct val="0"/>
              </a:spcBef>
            </a:pPr>
            <a:endParaRPr lang="en-US" smtClean="0"/>
          </a:p>
          <a:p>
            <a:pPr>
              <a:spcBef>
                <a:spcPct val="0"/>
              </a:spcBef>
            </a:pPr>
            <a:r>
              <a:rPr lang="en-US" smtClean="0"/>
              <a:t>One way these questions could be set-up is to have a series of spectral qualities that the students drag and drop into boxes below their saved spectra</a:t>
            </a:r>
          </a:p>
          <a:p>
            <a:pPr>
              <a:spcBef>
                <a:spcPct val="0"/>
              </a:spcBef>
            </a:pPr>
            <a:r>
              <a:rPr lang="en-US" smtClean="0"/>
              <a:t>	the objective here is to distinguish the spectra as continuous or discreet and be able to determine the broadness and lambda max of their spectra.</a:t>
            </a:r>
          </a:p>
        </p:txBody>
      </p:sp>
      <p:sp>
        <p:nvSpPr>
          <p:cNvPr id="55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288B34-9210-4787-ACAF-05867C7091A8}" type="slidenum">
              <a:rPr lang="en-US">
                <a:ea typeface="ＭＳ Ｐゴシック" pitchFamily="-72" charset="-128"/>
                <a:cs typeface="ＭＳ Ｐゴシック" pitchFamily="-72" charset="-128"/>
              </a:rPr>
              <a:pPr fontAlgn="base">
                <a:spcBef>
                  <a:spcPct val="0"/>
                </a:spcBef>
                <a:spcAft>
                  <a:spcPct val="0"/>
                </a:spcAft>
              </a:pPr>
              <a:t>20</a:t>
            </a:fld>
            <a:endParaRPr lang="en-US">
              <a:ea typeface="ＭＳ Ｐゴシック" pitchFamily="-72" charset="-128"/>
              <a:cs typeface="ＭＳ Ｐゴシック" pitchFamily="-72"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 this section the samples are now only discharge tubes containing the following elements: H</a:t>
            </a:r>
            <a:r>
              <a:rPr lang="en-US" baseline="-25000" smtClean="0"/>
              <a:t>2</a:t>
            </a:r>
            <a:r>
              <a:rPr lang="en-US" smtClean="0"/>
              <a:t>, Ne, Na, Ba, Sr, and Xe.</a:t>
            </a:r>
          </a:p>
          <a:p>
            <a:pPr>
              <a:spcBef>
                <a:spcPct val="0"/>
              </a:spcBef>
            </a:pPr>
            <a:endParaRPr lang="en-US" smtClean="0"/>
          </a:p>
          <a:p>
            <a:pPr>
              <a:spcBef>
                <a:spcPct val="0"/>
              </a:spcBef>
            </a:pPr>
            <a:r>
              <a:rPr lang="en-US" smtClean="0"/>
              <a:t>Students should be able to access their answer to QB1 and modify it. The report output should have both answers (before and after).</a:t>
            </a:r>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A32862-6D92-48E4-8CCD-70F55125E015}" type="slidenum">
              <a:rPr lang="en-US">
                <a:ea typeface="ＭＳ Ｐゴシック" pitchFamily="-72" charset="-128"/>
                <a:cs typeface="ＭＳ Ｐゴシック" pitchFamily="-72" charset="-128"/>
              </a:rPr>
              <a:pPr fontAlgn="base">
                <a:spcBef>
                  <a:spcPct val="0"/>
                </a:spcBef>
                <a:spcAft>
                  <a:spcPct val="0"/>
                </a:spcAft>
              </a:pPr>
              <a:t>21</a:t>
            </a:fld>
            <a:endParaRPr lang="en-US">
              <a:ea typeface="ＭＳ Ｐゴシック" pitchFamily="-72" charset="-128"/>
              <a:cs typeface="ＭＳ Ｐゴシック" pitchFamily="-72"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Simulated spectrophotometer (SIM-Spec) should not appear yet.</a:t>
            </a:r>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192CFA-9C32-4C8F-84E3-550AAD9C367E}" type="slidenum">
              <a:rPr lang="en-US">
                <a:ea typeface="ＭＳ Ｐゴシック" pitchFamily="-72" charset="-128"/>
                <a:cs typeface="ＭＳ Ｐゴシック" pitchFamily="-72" charset="-128"/>
              </a:rPr>
              <a:pPr fontAlgn="base">
                <a:spcBef>
                  <a:spcPct val="0"/>
                </a:spcBef>
                <a:spcAft>
                  <a:spcPct val="0"/>
                </a:spcAft>
              </a:pPr>
              <a:t>22</a:t>
            </a:fld>
            <a:endParaRPr lang="en-US">
              <a:ea typeface="ＭＳ Ｐゴシック" pitchFamily="-72" charset="-128"/>
              <a:cs typeface="ＭＳ Ｐゴシック" pitchFamily="-72"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D529E9B-57A9-4616-9047-CC2C54B84A5B}" type="slidenum">
              <a:rPr lang="en-US">
                <a:ea typeface="ＭＳ Ｐゴシック" pitchFamily="-72" charset="-128"/>
                <a:cs typeface="ＭＳ Ｐゴシック" pitchFamily="-72" charset="-128"/>
              </a:rPr>
              <a:pPr fontAlgn="base">
                <a:spcBef>
                  <a:spcPct val="0"/>
                </a:spcBef>
                <a:spcAft>
                  <a:spcPct val="0"/>
                </a:spcAft>
              </a:pPr>
              <a:t>23</a:t>
            </a:fld>
            <a:endParaRPr lang="en-US">
              <a:ea typeface="ＭＳ Ｐゴシック" pitchFamily="-72" charset="-128"/>
              <a:cs typeface="ＭＳ Ｐゴシック" pitchFamily="-72"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3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0C3859-9930-4FF2-BE1D-857AE7B9EE8A}" type="slidenum">
              <a:rPr lang="en-US">
                <a:ea typeface="ＭＳ Ｐゴシック" pitchFamily="-72" charset="-128"/>
                <a:cs typeface="ＭＳ Ｐゴシック" pitchFamily="-72" charset="-128"/>
              </a:rPr>
              <a:pPr fontAlgn="base">
                <a:spcBef>
                  <a:spcPct val="0"/>
                </a:spcBef>
                <a:spcAft>
                  <a:spcPct val="0"/>
                </a:spcAft>
              </a:pPr>
              <a:t>24</a:t>
            </a:fld>
            <a:endParaRPr lang="en-US">
              <a:ea typeface="ＭＳ Ｐゴシック" pitchFamily="-72" charset="-128"/>
              <a:cs typeface="ＭＳ Ｐゴシック" pitchFamily="-72"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a:p>
            <a:pPr>
              <a:spcBef>
                <a:spcPct val="0"/>
              </a:spcBef>
            </a:pPr>
            <a:endParaRPr lang="en-US" smtClean="0"/>
          </a:p>
        </p:txBody>
      </p:sp>
      <p:sp>
        <p:nvSpPr>
          <p:cNvPr id="65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657B52-2FE1-4B4A-BBC3-E81FBBF514E1}" type="slidenum">
              <a:rPr lang="en-US">
                <a:ea typeface="ＭＳ Ｐゴシック" pitchFamily="-72" charset="-128"/>
                <a:cs typeface="ＭＳ Ｐゴシック" pitchFamily="-72" charset="-128"/>
              </a:rPr>
              <a:pPr fontAlgn="base">
                <a:spcBef>
                  <a:spcPct val="0"/>
                </a:spcBef>
                <a:spcAft>
                  <a:spcPct val="0"/>
                </a:spcAft>
              </a:pPr>
              <a:t>25</a:t>
            </a:fld>
            <a:endParaRPr lang="en-US">
              <a:ea typeface="ＭＳ Ｐゴシック" pitchFamily="-72" charset="-128"/>
              <a:cs typeface="ＭＳ Ｐゴシック" pitchFamily="-72"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 this section the samples are now only discharge tubes containing the following elements: H</a:t>
            </a:r>
            <a:r>
              <a:rPr lang="en-US" baseline="-25000" smtClean="0"/>
              <a:t>2</a:t>
            </a:r>
            <a:r>
              <a:rPr lang="en-US" smtClean="0"/>
              <a:t>, Li, Na, Mg, Al, Si, He, Ne, Ba, Sr, and Hg .</a:t>
            </a:r>
          </a:p>
          <a:p>
            <a:pPr>
              <a:spcBef>
                <a:spcPct val="0"/>
              </a:spcBef>
            </a:pPr>
            <a:endParaRPr lang="en-US" smtClean="0"/>
          </a:p>
          <a:p>
            <a:pPr>
              <a:spcBef>
                <a:spcPct val="0"/>
              </a:spcBef>
            </a:pPr>
            <a:r>
              <a:rPr lang="en-US" smtClean="0"/>
              <a:t>At this point a window where they can pull up saved spectra and directly compare them should be accessible. They should have an input field for the wavelength region they want to look at for both spectra.</a:t>
            </a:r>
          </a:p>
          <a:p>
            <a:pPr>
              <a:spcBef>
                <a:spcPct val="0"/>
              </a:spcBef>
            </a:pPr>
            <a:endParaRPr lang="en-US" smtClean="0"/>
          </a:p>
          <a:p>
            <a:pPr>
              <a:spcBef>
                <a:spcPct val="0"/>
              </a:spcBef>
            </a:pPr>
            <a:r>
              <a:rPr lang="en-US" smtClean="0"/>
              <a:t>Students should be able to access their answer to QB1 and modify it in QB1’. The report output should have both answers (before and after).</a:t>
            </a:r>
          </a:p>
        </p:txBody>
      </p:sp>
      <p:sp>
        <p:nvSpPr>
          <p:cNvPr id="675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6D6FD7-C402-4A07-87C2-6FAE67BE4933}" type="slidenum">
              <a:rPr lang="en-US">
                <a:ea typeface="ＭＳ Ｐゴシック" pitchFamily="-72" charset="-128"/>
                <a:cs typeface="ＭＳ Ｐゴシック" pitchFamily="-72" charset="-128"/>
              </a:rPr>
              <a:pPr fontAlgn="base">
                <a:spcBef>
                  <a:spcPct val="0"/>
                </a:spcBef>
                <a:spcAft>
                  <a:spcPct val="0"/>
                </a:spcAft>
              </a:pPr>
              <a:t>26</a:t>
            </a:fld>
            <a:endParaRPr lang="en-US">
              <a:ea typeface="ＭＳ Ｐゴシック" pitchFamily="-72" charset="-128"/>
              <a:cs typeface="ＭＳ Ｐゴシック" pitchFamily="-72"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96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881E957-A6F0-4E55-9699-85AC63A050D3}" type="slidenum">
              <a:rPr lang="en-US">
                <a:ea typeface="ＭＳ Ｐゴシック" pitchFamily="-72" charset="-128"/>
                <a:cs typeface="ＭＳ Ｐゴシック" pitchFamily="-72" charset="-128"/>
              </a:rPr>
              <a:pPr fontAlgn="base">
                <a:spcBef>
                  <a:spcPct val="0"/>
                </a:spcBef>
                <a:spcAft>
                  <a:spcPct val="0"/>
                </a:spcAft>
              </a:pPr>
              <a:t>27</a:t>
            </a:fld>
            <a:endParaRPr lang="en-US">
              <a:ea typeface="ＭＳ Ｐゴシック" pitchFamily="-72" charset="-128"/>
              <a:cs typeface="ＭＳ Ｐゴシック" pitchFamily="-72"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At this point the subset of discharge tubes narrows down to the same set available in the PhET simulation. </a:t>
            </a:r>
          </a:p>
          <a:p>
            <a:pPr>
              <a:spcBef>
                <a:spcPct val="0"/>
              </a:spcBef>
            </a:pPr>
            <a:r>
              <a:rPr lang="en-US" smtClean="0"/>
              <a:t>The specific tube a student is studying can be randomly selected</a:t>
            </a:r>
          </a:p>
        </p:txBody>
      </p:sp>
      <p:sp>
        <p:nvSpPr>
          <p:cNvPr id="716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CF5C0E2-E247-45F1-B7EA-1D4BB02948FA}" type="slidenum">
              <a:rPr lang="en-US">
                <a:ea typeface="ＭＳ Ｐゴシック" pitchFamily="-72" charset="-128"/>
                <a:cs typeface="ＭＳ Ｐゴシック" pitchFamily="-72" charset="-128"/>
              </a:rPr>
              <a:pPr fontAlgn="base">
                <a:spcBef>
                  <a:spcPct val="0"/>
                </a:spcBef>
                <a:spcAft>
                  <a:spcPct val="0"/>
                </a:spcAft>
              </a:pPr>
              <a:t>28</a:t>
            </a:fld>
            <a:endParaRPr lang="en-US">
              <a:ea typeface="ＭＳ Ｐゴシック" pitchFamily="-72" charset="-128"/>
              <a:cs typeface="ＭＳ Ｐゴシック" pitchFamily="-72"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At this point the subset of discharge tubes narrows down to the same set available in the PhET simulation. </a:t>
            </a:r>
          </a:p>
          <a:p>
            <a:pPr>
              <a:spcBef>
                <a:spcPct val="0"/>
              </a:spcBef>
            </a:pPr>
            <a:r>
              <a:rPr lang="en-US" smtClean="0"/>
              <a:t>The specific tube a student is studying can be randomly selected</a:t>
            </a:r>
          </a:p>
        </p:txBody>
      </p:sp>
      <p:sp>
        <p:nvSpPr>
          <p:cNvPr id="73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BBBC3A-73E0-424A-B246-F34C005BEE6A}" type="slidenum">
              <a:rPr lang="en-US">
                <a:ea typeface="ＭＳ Ｐゴシック" pitchFamily="-72" charset="-128"/>
                <a:cs typeface="ＭＳ Ｐゴシック" pitchFamily="-72" charset="-128"/>
              </a:rPr>
              <a:pPr fontAlgn="base">
                <a:spcBef>
                  <a:spcPct val="0"/>
                </a:spcBef>
                <a:spcAft>
                  <a:spcPct val="0"/>
                </a:spcAft>
              </a:pPr>
              <a:t>29</a:t>
            </a:fld>
            <a:endParaRPr lang="en-US">
              <a:ea typeface="ＭＳ Ｐゴシック" pitchFamily="-72" charset="-128"/>
              <a:cs typeface="ＭＳ Ｐゴシック" pitchFamily="-72"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Students should be able to scroll over the spectrum and have a window that gives them the x and y values on the graph at that point.</a:t>
            </a: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09F9833-E7D8-4672-90B2-8A39B1045CC1}" type="slidenum">
              <a:rPr lang="en-US">
                <a:ea typeface="ＭＳ Ｐゴシック" pitchFamily="-72" charset="-128"/>
                <a:cs typeface="ＭＳ Ｐゴシック" pitchFamily="-72" charset="-128"/>
              </a:rPr>
              <a:pPr fontAlgn="base">
                <a:spcBef>
                  <a:spcPct val="0"/>
                </a:spcBef>
                <a:spcAft>
                  <a:spcPct val="0"/>
                </a:spcAft>
              </a:pPr>
              <a:t>3</a:t>
            </a:fld>
            <a:endParaRPr lang="en-US">
              <a:ea typeface="ＭＳ Ｐゴシック" pitchFamily="-72" charset="-128"/>
              <a:cs typeface="ＭＳ Ｐゴシック" pitchFamily="-72"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 this section the samples are now gas tubes containing the following elements: H</a:t>
            </a:r>
            <a:r>
              <a:rPr lang="en-US" baseline="-25000" smtClean="0"/>
              <a:t>2</a:t>
            </a:r>
            <a:r>
              <a:rPr lang="en-US" smtClean="0"/>
              <a:t>, Li, Na, Mg, Al, Si, He, Ne, Ba, Sr, and Hg. These are NOT discharge tubes but simple containers full of gaseous samples of these elements.</a:t>
            </a:r>
          </a:p>
          <a:p>
            <a:pPr>
              <a:spcBef>
                <a:spcPct val="0"/>
              </a:spcBef>
            </a:pPr>
            <a:endParaRPr lang="en-US" smtClean="0"/>
          </a:p>
          <a:p>
            <a:pPr>
              <a:spcBef>
                <a:spcPct val="0"/>
              </a:spcBef>
            </a:pPr>
            <a:r>
              <a:rPr lang="en-US" smtClean="0"/>
              <a:t>New information icons should appear for the </a:t>
            </a:r>
            <a:r>
              <a:rPr lang="en-US" b="1" smtClean="0"/>
              <a:t>light source, sample type, and the different y-axis in the spectrum</a:t>
            </a:r>
            <a:r>
              <a:rPr lang="en-US" smtClean="0"/>
              <a:t>. For simplicities sake we will be plotting % transmittance in order to avoid a lengthy discussion of the logarithmic nature of the Absorbance scale. There is no need to talk about the Beer-Lambert relation as we are not doing quantitative work.</a:t>
            </a:r>
          </a:p>
          <a:p>
            <a:pPr>
              <a:spcBef>
                <a:spcPct val="0"/>
              </a:spcBef>
            </a:pPr>
            <a:endParaRPr lang="en-US" smtClean="0"/>
          </a:p>
          <a:p>
            <a:pPr>
              <a:spcBef>
                <a:spcPct val="0"/>
              </a:spcBef>
            </a:pPr>
            <a:r>
              <a:rPr lang="en-US" smtClean="0"/>
              <a:t>Students will need to access their emission spectra for comparison to the absorption spectra.</a:t>
            </a:r>
          </a:p>
        </p:txBody>
      </p:sp>
      <p:sp>
        <p:nvSpPr>
          <p:cNvPr id="757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CFB5A80-5F06-45F6-AE06-954DCBCB0375}" type="slidenum">
              <a:rPr lang="en-US">
                <a:ea typeface="ＭＳ Ｐゴシック" pitchFamily="-72" charset="-128"/>
                <a:cs typeface="ＭＳ Ｐゴシック" pitchFamily="-72" charset="-128"/>
              </a:rPr>
              <a:pPr fontAlgn="base">
                <a:spcBef>
                  <a:spcPct val="0"/>
                </a:spcBef>
                <a:spcAft>
                  <a:spcPct val="0"/>
                </a:spcAft>
              </a:pPr>
              <a:t>30</a:t>
            </a:fld>
            <a:endParaRPr lang="en-US">
              <a:ea typeface="ＭＳ Ｐゴシック" pitchFamily="-72" charset="-128"/>
              <a:cs typeface="ＭＳ Ｐゴシック" pitchFamily="-72"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78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E9D282-5B27-4E7E-B250-68887EC4A6E7}" type="slidenum">
              <a:rPr lang="en-US">
                <a:ea typeface="ＭＳ Ｐゴシック" pitchFamily="-72" charset="-128"/>
                <a:cs typeface="ＭＳ Ｐゴシック" pitchFamily="-72" charset="-128"/>
              </a:rPr>
              <a:pPr fontAlgn="base">
                <a:spcBef>
                  <a:spcPct val="0"/>
                </a:spcBef>
                <a:spcAft>
                  <a:spcPct val="0"/>
                </a:spcAft>
              </a:pPr>
              <a:t>31</a:t>
            </a:fld>
            <a:endParaRPr lang="en-US">
              <a:ea typeface="ＭＳ Ｐゴシック" pitchFamily="-72" charset="-128"/>
              <a:cs typeface="ＭＳ Ｐゴシック" pitchFamily="-72"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a:p>
            <a:pPr>
              <a:spcBef>
                <a:spcPct val="0"/>
              </a:spcBef>
            </a:pPr>
            <a:endParaRPr lang="en-US" smtClean="0"/>
          </a:p>
        </p:txBody>
      </p:sp>
      <p:sp>
        <p:nvSpPr>
          <p:cNvPr id="798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78872A0-E3F0-45B0-A761-7D0E7A8CA8D4}" type="slidenum">
              <a:rPr lang="en-US">
                <a:ea typeface="ＭＳ Ｐゴシック" pitchFamily="-72" charset="-128"/>
                <a:cs typeface="ＭＳ Ｐゴシック" pitchFamily="-72" charset="-128"/>
              </a:rPr>
              <a:pPr fontAlgn="base">
                <a:spcBef>
                  <a:spcPct val="0"/>
                </a:spcBef>
                <a:spcAft>
                  <a:spcPct val="0"/>
                </a:spcAft>
              </a:pPr>
              <a:t>32</a:t>
            </a:fld>
            <a:endParaRPr lang="en-US">
              <a:ea typeface="ＭＳ Ｐゴシック" pitchFamily="-72" charset="-128"/>
              <a:cs typeface="ＭＳ Ｐゴシック" pitchFamily="-72"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Question C12 is a rewording of the two free-response questions posed at the beginning of the module.</a:t>
            </a:r>
          </a:p>
          <a:p>
            <a:pPr>
              <a:spcBef>
                <a:spcPct val="0"/>
              </a:spcBef>
            </a:pPr>
            <a:endParaRPr lang="en-US" smtClean="0"/>
          </a:p>
        </p:txBody>
      </p:sp>
      <p:sp>
        <p:nvSpPr>
          <p:cNvPr id="819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FCC42D-A721-4143-883B-93693BADFA42}" type="slidenum">
              <a:rPr lang="en-US">
                <a:ea typeface="ＭＳ Ｐゴシック" pitchFamily="-72" charset="-128"/>
                <a:cs typeface="ＭＳ Ｐゴシック" pitchFamily="-72" charset="-128"/>
              </a:rPr>
              <a:pPr fontAlgn="base">
                <a:spcBef>
                  <a:spcPct val="0"/>
                </a:spcBef>
                <a:spcAft>
                  <a:spcPct val="0"/>
                </a:spcAft>
              </a:pPr>
              <a:t>33</a:t>
            </a:fld>
            <a:endParaRPr lang="en-US">
              <a:ea typeface="ＭＳ Ｐゴシック" pitchFamily="-72" charset="-128"/>
              <a:cs typeface="ＭＳ Ｐゴシック" pitchFamily="-72"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880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45A491-9128-436C-BB20-FD61F3F992DE}" type="slidenum">
              <a:rPr lang="en-US">
                <a:ea typeface="ＭＳ Ｐゴシック" pitchFamily="-72" charset="-128"/>
                <a:cs typeface="ＭＳ Ｐゴシック" pitchFamily="-72" charset="-128"/>
              </a:rPr>
              <a:pPr fontAlgn="base">
                <a:spcBef>
                  <a:spcPct val="0"/>
                </a:spcBef>
                <a:spcAft>
                  <a:spcPct val="0"/>
                </a:spcAft>
              </a:pPr>
              <a:t>38</a:t>
            </a:fld>
            <a:endParaRPr lang="en-US">
              <a:ea typeface="ＭＳ Ｐゴシック" pitchFamily="-72" charset="-128"/>
              <a:cs typeface="ＭＳ Ｐゴシック" pitchFamily="-72"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901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44E9AA-C66A-4747-97C6-49AA88FAC799}" type="slidenum">
              <a:rPr lang="en-US">
                <a:ea typeface="ＭＳ Ｐゴシック" pitchFamily="-72" charset="-128"/>
                <a:cs typeface="ＭＳ Ｐゴシック" pitchFamily="-72" charset="-128"/>
              </a:rPr>
              <a:pPr fontAlgn="base">
                <a:spcBef>
                  <a:spcPct val="0"/>
                </a:spcBef>
                <a:spcAft>
                  <a:spcPct val="0"/>
                </a:spcAft>
              </a:pPr>
              <a:t>39</a:t>
            </a:fld>
            <a:endParaRPr lang="en-US">
              <a:ea typeface="ＭＳ Ｐゴシック" pitchFamily="-72" charset="-128"/>
              <a:cs typeface="ＭＳ Ｐゴシック" pitchFamily="-72"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921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1AD09A-D6ED-4874-B092-BEB11C9867DE}" type="slidenum">
              <a:rPr lang="en-US">
                <a:ea typeface="ＭＳ Ｐゴシック" pitchFamily="-72" charset="-128"/>
                <a:cs typeface="ＭＳ Ｐゴシック" pitchFamily="-72" charset="-128"/>
              </a:rPr>
              <a:pPr fontAlgn="base">
                <a:spcBef>
                  <a:spcPct val="0"/>
                </a:spcBef>
                <a:spcAft>
                  <a:spcPct val="0"/>
                </a:spcAft>
              </a:pPr>
              <a:t>40</a:t>
            </a:fld>
            <a:endParaRPr lang="en-US">
              <a:ea typeface="ＭＳ Ｐゴシック" pitchFamily="-72" charset="-128"/>
              <a:cs typeface="ＭＳ Ｐゴシック" pitchFamily="-72"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 window should appear that contains the following samples:</a:t>
            </a:r>
          </a:p>
          <a:p>
            <a:pPr>
              <a:spcBef>
                <a:spcPct val="0"/>
              </a:spcBef>
            </a:pPr>
            <a:r>
              <a:rPr lang="en-US" smtClean="0"/>
              <a:t>	an oven coil</a:t>
            </a:r>
          </a:p>
          <a:p>
            <a:pPr>
              <a:spcBef>
                <a:spcPct val="0"/>
              </a:spcBef>
            </a:pPr>
            <a:r>
              <a:rPr lang="en-US" smtClean="0"/>
              <a:t>	a light-bulb sample without the intensity slider 	</a:t>
            </a:r>
          </a:p>
          <a:p>
            <a:pPr>
              <a:spcBef>
                <a:spcPct val="0"/>
              </a:spcBef>
            </a:pPr>
            <a:r>
              <a:rPr lang="en-US" smtClean="0"/>
              <a:t>	a star</a:t>
            </a:r>
          </a:p>
          <a:p>
            <a:pPr>
              <a:spcBef>
                <a:spcPct val="0"/>
              </a:spcBef>
            </a:pPr>
            <a:r>
              <a:rPr lang="en-US" smtClean="0"/>
              <a:t>Information icons for the temperature slider, thermometer readout, and spectrum axis zoom buttons should appear.</a:t>
            </a:r>
          </a:p>
          <a:p>
            <a:pPr>
              <a:spcBef>
                <a:spcPct val="0"/>
              </a:spcBef>
            </a:pPr>
            <a:r>
              <a:rPr lang="en-US" smtClean="0"/>
              <a:t>The “collect spectrum” icon is removed as the simulation will constantly produce a spectrum as they move the temperature slider</a:t>
            </a:r>
          </a:p>
          <a:p>
            <a:pPr>
              <a:spcBef>
                <a:spcPct val="0"/>
              </a:spcBef>
            </a:pPr>
            <a:r>
              <a:rPr lang="en-US" smtClean="0"/>
              <a:t>The spectral output is now over a much broader wavelength range and reported in micrometers rather than nanometers.</a:t>
            </a:r>
          </a:p>
        </p:txBody>
      </p:sp>
      <p:sp>
        <p:nvSpPr>
          <p:cNvPr id="942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688F0A-1FC3-4F3E-A1B9-14421CED8C06}" type="slidenum">
              <a:rPr lang="en-US">
                <a:ea typeface="ＭＳ Ｐゴシック" pitchFamily="-72" charset="-128"/>
                <a:cs typeface="ＭＳ Ｐゴシック" pitchFamily="-72" charset="-128"/>
              </a:rPr>
              <a:pPr fontAlgn="base">
                <a:spcBef>
                  <a:spcPct val="0"/>
                </a:spcBef>
                <a:spcAft>
                  <a:spcPct val="0"/>
                </a:spcAft>
              </a:pPr>
              <a:t>41</a:t>
            </a:fld>
            <a:endParaRPr lang="en-US">
              <a:ea typeface="ＭＳ Ｐゴシック" pitchFamily="-72" charset="-128"/>
              <a:cs typeface="ＭＳ Ｐゴシック" pitchFamily="-72"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 window should appear that contains the following samples:</a:t>
            </a:r>
          </a:p>
          <a:p>
            <a:pPr>
              <a:spcBef>
                <a:spcPct val="0"/>
              </a:spcBef>
            </a:pPr>
            <a:r>
              <a:rPr lang="en-US" smtClean="0"/>
              <a:t>	an oven coil</a:t>
            </a:r>
          </a:p>
          <a:p>
            <a:pPr>
              <a:spcBef>
                <a:spcPct val="0"/>
              </a:spcBef>
            </a:pPr>
            <a:r>
              <a:rPr lang="en-US" smtClean="0"/>
              <a:t>	a light-bulb sample without the intensity slider 	</a:t>
            </a:r>
          </a:p>
          <a:p>
            <a:pPr>
              <a:spcBef>
                <a:spcPct val="0"/>
              </a:spcBef>
            </a:pPr>
            <a:r>
              <a:rPr lang="en-US" smtClean="0"/>
              <a:t>	a star</a:t>
            </a:r>
          </a:p>
          <a:p>
            <a:pPr>
              <a:spcBef>
                <a:spcPct val="0"/>
              </a:spcBef>
            </a:pPr>
            <a:r>
              <a:rPr lang="en-US" smtClean="0"/>
              <a:t>Information icons for the temperature slider, thermometer readout, and spectrum axis zoom buttons should appear.</a:t>
            </a:r>
          </a:p>
          <a:p>
            <a:pPr>
              <a:spcBef>
                <a:spcPct val="0"/>
              </a:spcBef>
            </a:pPr>
            <a:r>
              <a:rPr lang="en-US" smtClean="0"/>
              <a:t>The “collect spectrum” icon is removed as the simulation will constantly produce a spectrum as they move the temperature slider</a:t>
            </a:r>
          </a:p>
          <a:p>
            <a:pPr>
              <a:spcBef>
                <a:spcPct val="0"/>
              </a:spcBef>
            </a:pPr>
            <a:r>
              <a:rPr lang="en-US" smtClean="0"/>
              <a:t>The spectral output is now over a much broader wavelength range and reported in micrometers rather than nanometers.</a:t>
            </a:r>
          </a:p>
        </p:txBody>
      </p:sp>
      <p:sp>
        <p:nvSpPr>
          <p:cNvPr id="962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B8F13C-2089-4122-BE54-4E6B7CCEF0D8}" type="slidenum">
              <a:rPr lang="en-US">
                <a:ea typeface="ＭＳ Ｐゴシック" pitchFamily="-72" charset="-128"/>
                <a:cs typeface="ＭＳ Ｐゴシック" pitchFamily="-72" charset="-128"/>
              </a:rPr>
              <a:pPr fontAlgn="base">
                <a:spcBef>
                  <a:spcPct val="0"/>
                </a:spcBef>
                <a:spcAft>
                  <a:spcPct val="0"/>
                </a:spcAft>
              </a:pPr>
              <a:t>42</a:t>
            </a:fld>
            <a:endParaRPr lang="en-US">
              <a:ea typeface="ＭＳ Ｐゴシック" pitchFamily="-72" charset="-128"/>
              <a:cs typeface="ＭＳ Ｐゴシック" pitchFamily="-72"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31ABA0-9D1D-4976-90C0-DFD211D91673}" type="slidenum">
              <a:rPr lang="en-US">
                <a:ea typeface="ＭＳ Ｐゴシック" pitchFamily="-72" charset="-128"/>
                <a:cs typeface="ＭＳ Ｐゴシック" pitchFamily="-72" charset="-128"/>
              </a:rPr>
              <a:pPr fontAlgn="base">
                <a:spcBef>
                  <a:spcPct val="0"/>
                </a:spcBef>
                <a:spcAft>
                  <a:spcPct val="0"/>
                </a:spcAft>
              </a:pPr>
              <a:t>4</a:t>
            </a:fld>
            <a:endParaRPr lang="en-US">
              <a:ea typeface="ＭＳ Ｐゴシック" pitchFamily="-72" charset="-128"/>
              <a:cs typeface="ＭＳ Ｐゴシック" pitchFamily="-72"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231875-6FCB-45C2-AC9E-9CAFC510F16E}" type="slidenum">
              <a:rPr lang="en-US">
                <a:ea typeface="ＭＳ Ｐゴシック" pitchFamily="-72" charset="-128"/>
                <a:cs typeface="ＭＳ Ｐゴシック" pitchFamily="-72" charset="-128"/>
              </a:rPr>
              <a:pPr fontAlgn="base">
                <a:spcBef>
                  <a:spcPct val="0"/>
                </a:spcBef>
                <a:spcAft>
                  <a:spcPct val="0"/>
                </a:spcAft>
              </a:pPr>
              <a:t>5</a:t>
            </a:fld>
            <a:endParaRPr lang="en-US">
              <a:ea typeface="ＭＳ Ｐゴシック" pitchFamily="-72" charset="-128"/>
              <a:cs typeface="ＭＳ Ｐゴシック" pitchFamily="-72"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A7BB29D-309E-4453-9569-C81DE60E82E8}" type="slidenum">
              <a:rPr lang="en-US">
                <a:ea typeface="ＭＳ Ｐゴシック" pitchFamily="-72" charset="-128"/>
                <a:cs typeface="ＭＳ Ｐゴシック" pitchFamily="-72" charset="-128"/>
              </a:rPr>
              <a:pPr fontAlgn="base">
                <a:spcBef>
                  <a:spcPct val="0"/>
                </a:spcBef>
                <a:spcAft>
                  <a:spcPct val="0"/>
                </a:spcAft>
              </a:pPr>
              <a:t>6</a:t>
            </a:fld>
            <a:endParaRPr lang="en-US">
              <a:ea typeface="ＭＳ Ｐゴシック" pitchFamily="-72" charset="-128"/>
              <a:cs typeface="ＭＳ Ｐゴシック" pitchFamily="-72"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1EDBA88-7A1C-4DB7-846D-B4FE9B3311BD}" type="slidenum">
              <a:rPr lang="en-US">
                <a:ea typeface="ＭＳ Ｐゴシック" pitchFamily="-72" charset="-128"/>
                <a:cs typeface="ＭＳ Ｐゴシック" pitchFamily="-72" charset="-128"/>
              </a:rPr>
              <a:pPr fontAlgn="base">
                <a:spcBef>
                  <a:spcPct val="0"/>
                </a:spcBef>
                <a:spcAft>
                  <a:spcPct val="0"/>
                </a:spcAft>
              </a:pPr>
              <a:t>7</a:t>
            </a:fld>
            <a:endParaRPr lang="en-US">
              <a:ea typeface="ＭＳ Ｐゴシック" pitchFamily="-72" charset="-128"/>
              <a:cs typeface="ＭＳ Ｐゴシック" pitchFamily="-72"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566E35A-454D-4D89-8660-C2244355507C}" type="slidenum">
              <a:rPr lang="en-US">
                <a:ea typeface="ＭＳ Ｐゴシック" pitchFamily="-72" charset="-128"/>
                <a:cs typeface="ＭＳ Ｐゴシック" pitchFamily="-72" charset="-128"/>
              </a:rPr>
              <a:pPr fontAlgn="base">
                <a:spcBef>
                  <a:spcPct val="0"/>
                </a:spcBef>
                <a:spcAft>
                  <a:spcPct val="0"/>
                </a:spcAft>
              </a:pPr>
              <a:t>8</a:t>
            </a:fld>
            <a:endParaRPr lang="en-US">
              <a:ea typeface="ＭＳ Ｐゴシック" pitchFamily="-72" charset="-128"/>
              <a:cs typeface="ＭＳ Ｐゴシック" pitchFamily="-72"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EF4C1E-9D75-49D4-AD32-46E14D61A99F}" type="slidenum">
              <a:rPr lang="en-US">
                <a:ea typeface="ＭＳ Ｐゴシック" pitchFamily="-72" charset="-128"/>
                <a:cs typeface="ＭＳ Ｐゴシック" pitchFamily="-72" charset="-128"/>
              </a:rPr>
              <a:pPr fontAlgn="base">
                <a:spcBef>
                  <a:spcPct val="0"/>
                </a:spcBef>
                <a:spcAft>
                  <a:spcPct val="0"/>
                </a:spcAft>
              </a:pPr>
              <a:t>9</a:t>
            </a:fld>
            <a:endParaRPr lang="en-US">
              <a:ea typeface="ＭＳ Ｐゴシック" pitchFamily="-72" charset="-128"/>
              <a:cs typeface="ＭＳ Ｐゴシック" pitchFamily="-72"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631FB03-CD69-4851-ADAD-E14FCAB6CE7B}" type="datetimeFigureOut">
              <a:rPr lang="en-US"/>
              <a:pPr>
                <a:defRPr/>
              </a:pPr>
              <a:t>8/17/11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2865C72-FBF9-49BE-81E0-479BB7A4090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44B12B3-0A9C-4F30-8533-C409B414AB11}" type="datetimeFigureOut">
              <a:rPr lang="en-US"/>
              <a:pPr>
                <a:defRPr/>
              </a:pPr>
              <a:t>8/17/11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9FF435-38F3-4C3C-BA53-7459B0FC86A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49" y="366713"/>
            <a:ext cx="1543051" cy="7800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1" y="366713"/>
            <a:ext cx="4476751"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DB2CF9B-D89F-4478-95EC-D2E65EE3CF8A}" type="datetimeFigureOut">
              <a:rPr lang="en-US"/>
              <a:pPr>
                <a:defRPr/>
              </a:pPr>
              <a:t>8/17/11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60E4FE-88A1-43F2-92FD-05C143E2E04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2D16B22-6390-4D9A-991F-59FE491E2B70}" type="datetimeFigureOut">
              <a:rPr lang="en-US"/>
              <a:pPr>
                <a:defRPr/>
              </a:pPr>
              <a:t>8/17/11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D4D284-7FCC-4A1D-AD18-FD43D8A5161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3DDD3B5-5174-4651-AE94-85116ED6CE68}" type="datetimeFigureOut">
              <a:rPr lang="en-US"/>
              <a:pPr>
                <a:defRPr/>
              </a:pPr>
              <a:t>8/17/11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2EC9B9-70B8-4A11-9238-FDBDC6ADFD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1"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05201"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4915CDE-464A-4B3E-A257-C78AB84212C4}" type="datetimeFigureOut">
              <a:rPr lang="en-US"/>
              <a:pPr>
                <a:defRPr/>
              </a:pPr>
              <a:t>8/17/11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844642E-D0EC-4744-A3A9-506796A205C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D6AA339-D05C-41C5-83AE-AAC9875D5B68}" type="datetimeFigureOut">
              <a:rPr lang="en-US"/>
              <a:pPr>
                <a:defRPr/>
              </a:pPr>
              <a:t>8/17/11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5AE19CE-DAA2-4CD3-B535-88A94435CDE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EE053F7-B1B2-42F5-9284-5DD36FA703C9}" type="datetimeFigureOut">
              <a:rPr lang="en-US"/>
              <a:pPr>
                <a:defRPr/>
              </a:pPr>
              <a:t>8/17/11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F29B1D-4F7B-4BA7-9EEA-7CDFC8955B0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A95F4B7-BA72-4D49-AD49-6DD88BC9EB13}" type="datetimeFigureOut">
              <a:rPr lang="en-US"/>
              <a:pPr>
                <a:defRPr/>
              </a:pPr>
              <a:t>8/17/11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025AA74-9D0F-4B0B-829C-64C851FECDA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990C746-12F5-4058-8368-CD1E471CEE15}" type="datetimeFigureOut">
              <a:rPr lang="en-US"/>
              <a:pPr>
                <a:defRPr/>
              </a:pPr>
              <a:t>8/17/11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6EE0D60-22E6-4E5E-9E99-D3A7AAB920D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048A037-ACA0-4A2E-96C5-2043B1458FA4}" type="datetimeFigureOut">
              <a:rPr lang="en-US"/>
              <a:pPr>
                <a:defRPr/>
              </a:pPr>
              <a:t>8/17/11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DFB016-8145-4635-B260-46F4669CED2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95161FBD-BD30-4324-9464-225D8834682E}" type="datetimeFigureOut">
              <a:rPr lang="en-US"/>
              <a:pPr>
                <a:defRPr/>
              </a:pPr>
              <a:t>8/17/11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36F7C1B6-74A4-4FD2-B19C-1C717C3225E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ＭＳ Ｐゴシック" pitchFamily="-72" charset="-128"/>
          <a:cs typeface="ＭＳ Ｐゴシック" pitchFamily="-72" charset="-128"/>
        </a:defRPr>
      </a:lvl1pPr>
      <a:lvl2pPr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2pPr>
      <a:lvl3pPr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3pPr>
      <a:lvl4pPr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4pPr>
      <a:lvl5pPr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5pPr>
      <a:lvl6pPr marL="4572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6pPr>
      <a:lvl7pPr marL="9144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7pPr>
      <a:lvl8pPr marL="13716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8pPr>
      <a:lvl9pPr marL="18288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9pPr>
    </p:titleStyle>
    <p:bodyStyle>
      <a:lvl1pPr marL="342900" indent="-342900" algn="l" rtl="0" fontAlgn="base">
        <a:spcBef>
          <a:spcPct val="20000"/>
        </a:spcBef>
        <a:spcAft>
          <a:spcPct val="0"/>
        </a:spcAft>
        <a:buFont typeface="Arial" pitchFamily="-72" charset="0"/>
        <a:buChar char="•"/>
        <a:defRPr sz="3200" kern="1200">
          <a:solidFill>
            <a:schemeClr val="tx1"/>
          </a:solidFill>
          <a:latin typeface="+mn-lt"/>
          <a:ea typeface="ＭＳ Ｐゴシック" pitchFamily="-72" charset="-128"/>
          <a:cs typeface="ＭＳ Ｐゴシック" pitchFamily="-72" charset="-128"/>
        </a:defRPr>
      </a:lvl1pPr>
      <a:lvl2pPr marL="742950" indent="-285750" algn="l" rtl="0" fontAlgn="base">
        <a:spcBef>
          <a:spcPct val="20000"/>
        </a:spcBef>
        <a:spcAft>
          <a:spcPct val="0"/>
        </a:spcAft>
        <a:buFont typeface="Arial" pitchFamily="-72" charset="0"/>
        <a:buChar char="–"/>
        <a:defRPr sz="2800" kern="1200">
          <a:solidFill>
            <a:schemeClr val="tx1"/>
          </a:solidFill>
          <a:latin typeface="+mn-lt"/>
          <a:ea typeface="ＭＳ Ｐゴシック" pitchFamily="-72" charset="-128"/>
          <a:cs typeface="+mn-cs"/>
        </a:defRPr>
      </a:lvl2pPr>
      <a:lvl3pPr marL="1143000" indent="-228600" algn="l" rtl="0" fontAlgn="base">
        <a:spcBef>
          <a:spcPct val="20000"/>
        </a:spcBef>
        <a:spcAft>
          <a:spcPct val="0"/>
        </a:spcAft>
        <a:buFont typeface="Arial" pitchFamily="-72" charset="0"/>
        <a:buChar char="•"/>
        <a:defRPr sz="2400" kern="1200">
          <a:solidFill>
            <a:schemeClr val="tx1"/>
          </a:solidFill>
          <a:latin typeface="+mn-lt"/>
          <a:ea typeface="ＭＳ Ｐゴシック" pitchFamily="-72" charset="-128"/>
          <a:cs typeface="+mn-cs"/>
        </a:defRPr>
      </a:lvl3pPr>
      <a:lvl4pPr marL="1600200" indent="-228600" algn="l" rtl="0" fontAlgn="base">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4pPr>
      <a:lvl5pPr marL="2057400" indent="-228600" algn="l" rtl="0" fontAlgn="base">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5.png"/></Relationships>
</file>

<file path=ppt/slides/_rels/slide11.xml.rels><?xml version="1.0" encoding="UTF-8" standalone="yes"?>
<Relationships xmlns="http://schemas.openxmlformats.org/package/2006/relationships"><Relationship Id="rId11" Type="http://schemas.openxmlformats.org/officeDocument/2006/relationships/image" Target="../media/image26.wmf"/><Relationship Id="rId12" Type="http://schemas.openxmlformats.org/officeDocument/2006/relationships/image" Target="../media/image27.jpeg"/><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4.jpeg"/><Relationship Id="rId6" Type="http://schemas.openxmlformats.org/officeDocument/2006/relationships/image" Target="../media/image15.jpeg"/><Relationship Id="rId7" Type="http://schemas.openxmlformats.org/officeDocument/2006/relationships/image" Target="../media/image17.png"/><Relationship Id="rId8" Type="http://schemas.openxmlformats.org/officeDocument/2006/relationships/hyperlink" Target="http://en.wikipedia.org/wiki/Gas-filled_tube" TargetMode="External"/><Relationship Id="rId9" Type="http://schemas.openxmlformats.org/officeDocument/2006/relationships/image" Target="../media/image18.png"/><Relationship Id="rId10" Type="http://schemas.openxmlformats.org/officeDocument/2006/relationships/image" Target="../media/image19.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hyperlink" Target="http://www.hbcpnetbase.com/" TargetMode="External"/><Relationship Id="rId4" Type="http://schemas.openxmlformats.org/officeDocument/2006/relationships/hyperlink" Target="http://astro.u-strasbg.fr/~koppen/discharge/index.html" TargetMode="External"/><Relationship Id="rId5" Type="http://schemas.openxmlformats.org/officeDocument/2006/relationships/hyperlink" Target="http://jersey.uoregon.edu/vlab/elements/Elements.html"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jpeg"/><Relationship Id="rId7"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hyperlink" Target="http://phet.colorado.edu/en/simulation/blackbody-spectrum" TargetMode="External"/><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31.png"/><Relationship Id="rId7" Type="http://schemas.openxmlformats.org/officeDocument/2006/relationships/image" Target="../media/image9.png"/><Relationship Id="rId8" Type="http://schemas.openxmlformats.org/officeDocument/2006/relationships/image" Target="../media/image32.jpeg"/><Relationship Id="rId9" Type="http://schemas.openxmlformats.org/officeDocument/2006/relationships/image" Target="../media/image4.jpeg"/><Relationship Id="rId10" Type="http://schemas.openxmlformats.org/officeDocument/2006/relationships/image" Target="../media/image33.png"/><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9.png"/><Relationship Id="rId6" Type="http://schemas.openxmlformats.org/officeDocument/2006/relationships/image" Target="../media/image10.gif"/><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9.png"/><Relationship Id="rId5" Type="http://schemas.openxmlformats.org/officeDocument/2006/relationships/image" Target="../media/image30.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31.png"/><Relationship Id="rId9" Type="http://schemas.openxmlformats.org/officeDocument/2006/relationships/image" Target="../media/image33.png"/><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5.xml.rels><?xml version="1.0" encoding="UTF-8" standalone="yes"?>
<Relationships xmlns="http://schemas.openxmlformats.org/package/2006/relationships"><Relationship Id="rId3" Type="http://schemas.openxmlformats.org/officeDocument/2006/relationships/hyperlink" Target="http://chemwiki.ucdavis.edu/Wikitexts/UCD_Chem_2A/ChemWiki_Module_Topics/Electrons_in_Atoms/Atomic_Spectra" TargetMode="External"/><Relationship Id="rId4" Type="http://schemas.openxmlformats.org/officeDocument/2006/relationships/image" Target="../media/image11.jpeg"/><Relationship Id="rId5" Type="http://schemas.openxmlformats.org/officeDocument/2006/relationships/hyperlink" Target="http://chemed.chem.purdue.edu/genchem/topicreview/bp/ch6/bohr.html" TargetMode="External"/><Relationship Id="rId6"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hyperlink" Target="http://phet.colorado.edu/en/simulation/discharge-lamps" TargetMode="External"/><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4.jpeg"/><Relationship Id="rId6" Type="http://schemas.openxmlformats.org/officeDocument/2006/relationships/image" Target="../media/image15.jpeg"/><Relationship Id="rId7" Type="http://schemas.openxmlformats.org/officeDocument/2006/relationships/image" Target="../media/image16.jpeg"/><Relationship Id="rId8" Type="http://schemas.openxmlformats.org/officeDocument/2006/relationships/image" Target="../media/image17.png"/><Relationship Id="rId9" Type="http://schemas.openxmlformats.org/officeDocument/2006/relationships/hyperlink" Target="http://en.wikipedia.org/wiki/Gas-filled_tube" TargetMode="External"/><Relationship Id="rId10" Type="http://schemas.openxmlformats.org/officeDocument/2006/relationships/image" Target="../media/image18.png"/><Relationship Id="rId11" Type="http://schemas.openxmlformats.org/officeDocument/2006/relationships/image" Target="../media/image19.wmf"/><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hyperlink" Target="http://en.wikipedia.org/wiki/Gas-filled_tube" TargetMode="External"/><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image" Target="../media/image23.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 name="Diagram 4"/>
          <p:cNvGraphicFramePr/>
          <p:nvPr/>
        </p:nvGraphicFramePr>
        <p:xfrm>
          <a:off x="152400" y="228600"/>
          <a:ext cx="8839200" cy="645795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Title 1"/>
          <p:cNvSpPr>
            <a:spLocks noGrp="1"/>
          </p:cNvSpPr>
          <p:nvPr>
            <p:ph type="title"/>
          </p:nvPr>
        </p:nvSpPr>
        <p:spPr>
          <a:xfrm>
            <a:off x="457200" y="60325"/>
            <a:ext cx="8229600" cy="487363"/>
          </a:xfrm>
        </p:spPr>
        <p:txBody>
          <a:bodyPr/>
          <a:lstStyle/>
          <a:p>
            <a:r>
              <a:rPr lang="en-US" sz="2000" b="1" smtClean="0"/>
              <a:t>Atomic Emission Simulation Details: Mode 2</a:t>
            </a:r>
            <a:endParaRPr lang="en-US" sz="2000" smtClean="0"/>
          </a:p>
        </p:txBody>
      </p:sp>
      <p:pic>
        <p:nvPicPr>
          <p:cNvPr id="33794" name="Picture 2"/>
          <p:cNvPicPr>
            <a:picLocks noChangeAspect="1"/>
          </p:cNvPicPr>
          <p:nvPr/>
        </p:nvPicPr>
        <p:blipFill>
          <a:blip r:embed="rId3"/>
          <a:srcRect/>
          <a:stretch>
            <a:fillRect/>
          </a:stretch>
        </p:blipFill>
        <p:spPr bwMode="auto">
          <a:xfrm>
            <a:off x="2057400" y="2190750"/>
            <a:ext cx="4305300" cy="3943350"/>
          </a:xfrm>
          <a:prstGeom prst="rect">
            <a:avLst/>
          </a:prstGeom>
          <a:noFill/>
          <a:ln w="9525">
            <a:noFill/>
            <a:miter lim="800000"/>
            <a:headEnd/>
            <a:tailEnd/>
          </a:ln>
        </p:spPr>
      </p:pic>
      <p:sp>
        <p:nvSpPr>
          <p:cNvPr id="17" name="Rounded Rectangle 16"/>
          <p:cNvSpPr/>
          <p:nvPr/>
        </p:nvSpPr>
        <p:spPr>
          <a:xfrm>
            <a:off x="685800" y="808038"/>
            <a:ext cx="7620000" cy="863600"/>
          </a:xfrm>
          <a:prstGeom prst="round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anchor="ctr">
            <a:spAutoFit/>
          </a:bodyPr>
          <a:lstStyle/>
          <a:p>
            <a:pPr fontAlgn="auto">
              <a:spcBef>
                <a:spcPts val="0"/>
              </a:spcBef>
              <a:spcAft>
                <a:spcPts val="0"/>
              </a:spcAft>
              <a:defRPr/>
            </a:pPr>
            <a:r>
              <a:rPr lang="en-US" sz="1100" dirty="0"/>
              <a:t>Here is what the </a:t>
            </a:r>
            <a:r>
              <a:rPr lang="en-US" sz="1100" dirty="0" err="1"/>
              <a:t>PhET</a:t>
            </a:r>
            <a:r>
              <a:rPr lang="en-US" sz="1100" dirty="0"/>
              <a:t> simulation looks like in Multiple Atoms mode.</a:t>
            </a:r>
          </a:p>
          <a:p>
            <a:pPr marL="628650" lvl="1" indent="-171450" fontAlgn="auto">
              <a:spcBef>
                <a:spcPts val="0"/>
              </a:spcBef>
              <a:spcAft>
                <a:spcPts val="0"/>
              </a:spcAft>
              <a:buFont typeface="Wingdings" pitchFamily="2" charset="2"/>
              <a:buChar char="Ø"/>
              <a:defRPr/>
            </a:pPr>
            <a:r>
              <a:rPr lang="en-US" sz="1100" dirty="0"/>
              <a:t>All comments and changes discussed in the previous slides apply to this mode as well.</a:t>
            </a:r>
          </a:p>
          <a:p>
            <a:pPr marL="628650" lvl="1" indent="-171450" fontAlgn="auto">
              <a:spcBef>
                <a:spcPts val="0"/>
              </a:spcBef>
              <a:spcAft>
                <a:spcPts val="0"/>
              </a:spcAft>
              <a:buFont typeface="Wingdings" pitchFamily="2" charset="2"/>
              <a:buChar char="Ø"/>
              <a:defRPr/>
            </a:pPr>
            <a:r>
              <a:rPr lang="en-US" sz="1100" dirty="0"/>
              <a:t>The main take-home message here is that we get the same spectrum out whether we have a single atom or multiple atoms being excited.</a:t>
            </a:r>
            <a:endParaRPr lang="en-US" sz="11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53975" y="2667000"/>
            <a:ext cx="9013825" cy="371633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ounded Rectangle 2"/>
          <p:cNvSpPr/>
          <p:nvPr/>
        </p:nvSpPr>
        <p:spPr>
          <a:xfrm>
            <a:off x="260350" y="276225"/>
            <a:ext cx="8589963" cy="927100"/>
          </a:xfrm>
          <a:prstGeom prst="round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anchor="ctr">
            <a:spAutoFit/>
          </a:bodyPr>
          <a:lstStyle/>
          <a:p>
            <a:pPr fontAlgn="auto">
              <a:spcBef>
                <a:spcPts val="0"/>
              </a:spcBef>
              <a:spcAft>
                <a:spcPts val="0"/>
              </a:spcAft>
              <a:defRPr/>
            </a:pPr>
            <a:r>
              <a:rPr lang="en-US" sz="1200" dirty="0"/>
              <a:t>Here the students will have a chance to explore the absorption spectra of a variety of gas samples (these </a:t>
            </a:r>
            <a:r>
              <a:rPr lang="en-US" sz="1200" dirty="0" err="1"/>
              <a:t>ssamples</a:t>
            </a:r>
            <a:r>
              <a:rPr lang="en-US" sz="1200" dirty="0"/>
              <a:t> will be the same as those represented by the discharge tubes.</a:t>
            </a:r>
          </a:p>
          <a:p>
            <a:pPr marL="742950" lvl="1" indent="-285750" fontAlgn="auto">
              <a:spcBef>
                <a:spcPts val="0"/>
              </a:spcBef>
              <a:spcAft>
                <a:spcPts val="0"/>
              </a:spcAft>
              <a:buFont typeface="Wingdings" pitchFamily="2" charset="2"/>
              <a:buChar char="Ø"/>
              <a:defRPr/>
            </a:pPr>
            <a:r>
              <a:rPr lang="en-US" sz="1200" dirty="0"/>
              <a:t>In order to move on to the next part of the module, students will be prompted to  click on the “</a:t>
            </a:r>
            <a:r>
              <a:rPr lang="en-US" sz="1200" dirty="0" err="1"/>
              <a:t>nanoview</a:t>
            </a:r>
            <a:r>
              <a:rPr lang="en-US" sz="1200" dirty="0"/>
              <a:t>” to enter the atomic view of the discharge tube.</a:t>
            </a:r>
          </a:p>
        </p:txBody>
      </p:sp>
      <p:sp>
        <p:nvSpPr>
          <p:cNvPr id="35843" name="Title 1"/>
          <p:cNvSpPr>
            <a:spLocks noGrp="1"/>
          </p:cNvSpPr>
          <p:nvPr>
            <p:ph type="title"/>
          </p:nvPr>
        </p:nvSpPr>
        <p:spPr>
          <a:xfrm>
            <a:off x="509588" y="-152400"/>
            <a:ext cx="8229600" cy="609600"/>
          </a:xfrm>
        </p:spPr>
        <p:txBody>
          <a:bodyPr/>
          <a:lstStyle/>
          <a:p>
            <a:r>
              <a:rPr lang="en-US" sz="2000" b="1" smtClean="0"/>
              <a:t>Atomic Absorption Spectra: Introduction</a:t>
            </a:r>
          </a:p>
        </p:txBody>
      </p:sp>
      <p:grpSp>
        <p:nvGrpSpPr>
          <p:cNvPr id="35844" name="Group 14"/>
          <p:cNvGrpSpPr>
            <a:grpSpLocks/>
          </p:cNvGrpSpPr>
          <p:nvPr/>
        </p:nvGrpSpPr>
        <p:grpSpPr bwMode="auto">
          <a:xfrm>
            <a:off x="1828800" y="4068763"/>
            <a:ext cx="1019175" cy="885825"/>
            <a:chOff x="3124200" y="4191000"/>
            <a:chExt cx="1019908" cy="884682"/>
          </a:xfrm>
        </p:grpSpPr>
        <p:sp>
          <p:nvSpPr>
            <p:cNvPr id="9" name="Rectangle 8"/>
            <p:cNvSpPr/>
            <p:nvPr/>
          </p:nvSpPr>
          <p:spPr>
            <a:xfrm>
              <a:off x="3124200" y="4191000"/>
              <a:ext cx="1019908" cy="884682"/>
            </a:xfrm>
            <a:prstGeom prst="rect">
              <a:avLst/>
            </a:prstGeom>
            <a:solidFill>
              <a:schemeClr val="bg1">
                <a:lumMod val="50000"/>
              </a:schemeClr>
            </a:solidFill>
            <a:ln>
              <a:solidFill>
                <a:schemeClr val="bg1">
                  <a:lumMod val="95000"/>
                </a:schemeClr>
              </a:solidFill>
            </a:ln>
            <a:scene3d>
              <a:camera prst="isometricOffAxis2Right"/>
              <a:lightRig rig="threePt" dir="t"/>
            </a:scene3d>
            <a:sp3d>
              <a:bevelT w="508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3581400" y="4498275"/>
              <a:ext cx="98473" cy="178500"/>
            </a:xfrm>
            <a:prstGeom prst="rect">
              <a:avLst/>
            </a:prstGeom>
            <a:solidFill>
              <a:schemeClr val="tx1"/>
            </a:solidFill>
            <a:ln>
              <a:solidFill>
                <a:schemeClr val="bg1">
                  <a:lumMod val="95000"/>
                </a:schemeClr>
              </a:solidFill>
            </a:ln>
            <a:scene3d>
              <a:camera prst="isometricOffAxis2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 name="Straight Connector 11"/>
            <p:cNvCxnSpPr/>
            <p:nvPr/>
          </p:nvCxnSpPr>
          <p:spPr>
            <a:xfrm flipV="1">
              <a:off x="3610324" y="4541384"/>
              <a:ext cx="301842" cy="7451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35845" name="Picture 21"/>
          <p:cNvPicPr>
            <a:picLocks noChangeAspect="1"/>
          </p:cNvPicPr>
          <p:nvPr/>
        </p:nvPicPr>
        <p:blipFill>
          <a:blip r:embed="rId3"/>
          <a:srcRect/>
          <a:stretch>
            <a:fillRect/>
          </a:stretch>
        </p:blipFill>
        <p:spPr bwMode="auto">
          <a:xfrm rot="-3750256">
            <a:off x="5788025" y="3929063"/>
            <a:ext cx="1644650" cy="1422400"/>
          </a:xfrm>
          <a:prstGeom prst="rect">
            <a:avLst/>
          </a:prstGeom>
          <a:noFill/>
          <a:ln w="9525">
            <a:noFill/>
            <a:miter lim="800000"/>
            <a:headEnd/>
            <a:tailEnd/>
          </a:ln>
        </p:spPr>
      </p:pic>
      <p:pic>
        <p:nvPicPr>
          <p:cNvPr id="35846" name="Picture 3"/>
          <p:cNvPicPr>
            <a:picLocks noChangeAspect="1"/>
          </p:cNvPicPr>
          <p:nvPr/>
        </p:nvPicPr>
        <p:blipFill>
          <a:blip r:embed="rId4"/>
          <a:srcRect l="22755"/>
          <a:stretch>
            <a:fillRect/>
          </a:stretch>
        </p:blipFill>
        <p:spPr bwMode="auto">
          <a:xfrm>
            <a:off x="2466975" y="2752725"/>
            <a:ext cx="4237038" cy="3248025"/>
          </a:xfrm>
          <a:prstGeom prst="rect">
            <a:avLst/>
          </a:prstGeom>
          <a:noFill/>
          <a:ln w="9525">
            <a:noFill/>
            <a:miter lim="800000"/>
            <a:headEnd/>
            <a:tailEnd/>
          </a:ln>
        </p:spPr>
      </p:pic>
      <p:sp>
        <p:nvSpPr>
          <p:cNvPr id="35847" name="computr4"/>
          <p:cNvSpPr>
            <a:spLocks noEditPoints="1" noChangeArrowheads="1"/>
          </p:cNvSpPr>
          <p:nvPr/>
        </p:nvSpPr>
        <p:spPr bwMode="auto">
          <a:xfrm>
            <a:off x="7315200" y="3792538"/>
            <a:ext cx="1670050" cy="2101850"/>
          </a:xfrm>
          <a:custGeom>
            <a:avLst/>
            <a:gdLst>
              <a:gd name="T0" fmla="*/ 835179 w 21600"/>
              <a:gd name="T1" fmla="*/ 0 h 21600"/>
              <a:gd name="T2" fmla="*/ 1670358 w 21600"/>
              <a:gd name="T3" fmla="*/ 1050605 h 21600"/>
              <a:gd name="T4" fmla="*/ 835179 w 21600"/>
              <a:gd name="T5" fmla="*/ 2101209 h 21600"/>
              <a:gd name="T6" fmla="*/ 0 w 21600"/>
              <a:gd name="T7" fmla="*/ 1050605 h 21600"/>
              <a:gd name="T8" fmla="*/ 0 60000 65536"/>
              <a:gd name="T9" fmla="*/ 0 60000 65536"/>
              <a:gd name="T10" fmla="*/ 0 60000 65536"/>
              <a:gd name="T11" fmla="*/ 0 60000 65536"/>
              <a:gd name="T12" fmla="*/ 3509 w 21600"/>
              <a:gd name="T13" fmla="*/ 2414 h 21600"/>
              <a:gd name="T14" fmla="*/ 18090 w 21600"/>
              <a:gd name="T15" fmla="*/ 11028 h 21600"/>
            </a:gdLst>
            <a:ahLst/>
            <a:cxnLst>
              <a:cxn ang="T8">
                <a:pos x="T0" y="T1"/>
              </a:cxn>
              <a:cxn ang="T9">
                <a:pos x="T2" y="T3"/>
              </a:cxn>
              <a:cxn ang="T10">
                <a:pos x="T4" y="T5"/>
              </a:cxn>
              <a:cxn ang="T11">
                <a:pos x="T6" y="T7"/>
              </a:cxn>
            </a:cxnLst>
            <a:rect l="T12" t="T13" r="T14" b="T15"/>
            <a:pathLst>
              <a:path w="21600" h="21600" extrusionOk="0">
                <a:moveTo>
                  <a:pt x="10800" y="21600"/>
                </a:moveTo>
                <a:lnTo>
                  <a:pt x="19872" y="21600"/>
                </a:lnTo>
                <a:lnTo>
                  <a:pt x="19872" y="19623"/>
                </a:lnTo>
                <a:lnTo>
                  <a:pt x="21600" y="19623"/>
                </a:lnTo>
                <a:lnTo>
                  <a:pt x="21600" y="11104"/>
                </a:lnTo>
                <a:lnTo>
                  <a:pt x="21600" y="1217"/>
                </a:lnTo>
                <a:lnTo>
                  <a:pt x="21600" y="913"/>
                </a:lnTo>
                <a:lnTo>
                  <a:pt x="21384" y="761"/>
                </a:lnTo>
                <a:lnTo>
                  <a:pt x="21168" y="456"/>
                </a:lnTo>
                <a:lnTo>
                  <a:pt x="20952" y="304"/>
                </a:lnTo>
                <a:lnTo>
                  <a:pt x="20736" y="152"/>
                </a:lnTo>
                <a:lnTo>
                  <a:pt x="20520" y="0"/>
                </a:lnTo>
                <a:lnTo>
                  <a:pt x="19872" y="0"/>
                </a:lnTo>
                <a:lnTo>
                  <a:pt x="19440" y="0"/>
                </a:lnTo>
                <a:lnTo>
                  <a:pt x="10800" y="0"/>
                </a:lnTo>
                <a:lnTo>
                  <a:pt x="1944" y="0"/>
                </a:lnTo>
                <a:lnTo>
                  <a:pt x="1512" y="0"/>
                </a:lnTo>
                <a:lnTo>
                  <a:pt x="1080" y="0"/>
                </a:lnTo>
                <a:lnTo>
                  <a:pt x="648" y="152"/>
                </a:lnTo>
                <a:lnTo>
                  <a:pt x="432" y="304"/>
                </a:lnTo>
                <a:lnTo>
                  <a:pt x="216" y="456"/>
                </a:lnTo>
                <a:lnTo>
                  <a:pt x="0" y="761"/>
                </a:lnTo>
                <a:lnTo>
                  <a:pt x="0" y="913"/>
                </a:lnTo>
                <a:lnTo>
                  <a:pt x="0" y="1217"/>
                </a:lnTo>
                <a:lnTo>
                  <a:pt x="0" y="11104"/>
                </a:lnTo>
                <a:lnTo>
                  <a:pt x="0" y="19623"/>
                </a:lnTo>
                <a:lnTo>
                  <a:pt x="1728" y="19623"/>
                </a:lnTo>
                <a:lnTo>
                  <a:pt x="1728" y="21600"/>
                </a:lnTo>
                <a:lnTo>
                  <a:pt x="10800" y="21600"/>
                </a:lnTo>
                <a:close/>
              </a:path>
              <a:path w="21600" h="21600" extrusionOk="0">
                <a:moveTo>
                  <a:pt x="17496" y="11256"/>
                </a:moveTo>
                <a:lnTo>
                  <a:pt x="17712" y="11256"/>
                </a:lnTo>
                <a:lnTo>
                  <a:pt x="17928" y="11256"/>
                </a:lnTo>
                <a:lnTo>
                  <a:pt x="17928" y="11104"/>
                </a:lnTo>
                <a:lnTo>
                  <a:pt x="18144" y="11104"/>
                </a:lnTo>
                <a:lnTo>
                  <a:pt x="18144" y="10952"/>
                </a:lnTo>
                <a:lnTo>
                  <a:pt x="18144" y="10800"/>
                </a:lnTo>
                <a:lnTo>
                  <a:pt x="18144" y="2586"/>
                </a:lnTo>
                <a:lnTo>
                  <a:pt x="18144" y="2434"/>
                </a:lnTo>
                <a:lnTo>
                  <a:pt x="18144" y="2282"/>
                </a:lnTo>
                <a:lnTo>
                  <a:pt x="17928" y="2130"/>
                </a:lnTo>
                <a:lnTo>
                  <a:pt x="17712" y="1977"/>
                </a:lnTo>
                <a:lnTo>
                  <a:pt x="17496" y="1977"/>
                </a:lnTo>
                <a:lnTo>
                  <a:pt x="3888" y="1977"/>
                </a:lnTo>
                <a:lnTo>
                  <a:pt x="3672" y="1977"/>
                </a:lnTo>
                <a:lnTo>
                  <a:pt x="3456" y="1977"/>
                </a:lnTo>
                <a:lnTo>
                  <a:pt x="3456" y="2130"/>
                </a:lnTo>
                <a:lnTo>
                  <a:pt x="3240" y="2130"/>
                </a:lnTo>
                <a:lnTo>
                  <a:pt x="3240" y="2282"/>
                </a:lnTo>
                <a:lnTo>
                  <a:pt x="3024" y="2282"/>
                </a:lnTo>
                <a:lnTo>
                  <a:pt x="3024" y="2434"/>
                </a:lnTo>
                <a:lnTo>
                  <a:pt x="3024" y="2586"/>
                </a:lnTo>
                <a:lnTo>
                  <a:pt x="3024" y="10800"/>
                </a:lnTo>
                <a:lnTo>
                  <a:pt x="3024" y="10952"/>
                </a:lnTo>
                <a:lnTo>
                  <a:pt x="3240" y="11104"/>
                </a:lnTo>
                <a:lnTo>
                  <a:pt x="3456" y="11256"/>
                </a:lnTo>
                <a:lnTo>
                  <a:pt x="3672" y="11256"/>
                </a:lnTo>
                <a:lnTo>
                  <a:pt x="3888" y="11256"/>
                </a:lnTo>
                <a:lnTo>
                  <a:pt x="17496" y="11256"/>
                </a:lnTo>
                <a:moveTo>
                  <a:pt x="2808" y="19623"/>
                </a:moveTo>
                <a:lnTo>
                  <a:pt x="2808" y="19927"/>
                </a:lnTo>
                <a:lnTo>
                  <a:pt x="2808" y="21144"/>
                </a:lnTo>
                <a:lnTo>
                  <a:pt x="2808" y="21600"/>
                </a:lnTo>
                <a:lnTo>
                  <a:pt x="2808" y="19623"/>
                </a:lnTo>
                <a:moveTo>
                  <a:pt x="4104" y="19623"/>
                </a:moveTo>
                <a:lnTo>
                  <a:pt x="4104" y="19927"/>
                </a:lnTo>
                <a:lnTo>
                  <a:pt x="4104" y="21144"/>
                </a:lnTo>
                <a:lnTo>
                  <a:pt x="4104" y="21600"/>
                </a:lnTo>
                <a:lnTo>
                  <a:pt x="4104" y="19623"/>
                </a:lnTo>
                <a:moveTo>
                  <a:pt x="5184" y="19623"/>
                </a:moveTo>
                <a:lnTo>
                  <a:pt x="5184" y="19927"/>
                </a:lnTo>
                <a:lnTo>
                  <a:pt x="5184" y="21144"/>
                </a:lnTo>
                <a:lnTo>
                  <a:pt x="5184" y="21600"/>
                </a:lnTo>
                <a:lnTo>
                  <a:pt x="5184" y="19623"/>
                </a:lnTo>
                <a:moveTo>
                  <a:pt x="6480" y="19623"/>
                </a:moveTo>
                <a:lnTo>
                  <a:pt x="6480" y="19927"/>
                </a:lnTo>
                <a:lnTo>
                  <a:pt x="6480" y="21144"/>
                </a:lnTo>
                <a:lnTo>
                  <a:pt x="6480" y="21600"/>
                </a:lnTo>
                <a:lnTo>
                  <a:pt x="6480" y="19623"/>
                </a:lnTo>
                <a:moveTo>
                  <a:pt x="7560" y="19623"/>
                </a:moveTo>
                <a:lnTo>
                  <a:pt x="7560" y="19927"/>
                </a:lnTo>
                <a:lnTo>
                  <a:pt x="7560" y="21144"/>
                </a:lnTo>
                <a:lnTo>
                  <a:pt x="7560" y="21600"/>
                </a:lnTo>
                <a:lnTo>
                  <a:pt x="7560" y="19623"/>
                </a:lnTo>
                <a:moveTo>
                  <a:pt x="8856" y="19623"/>
                </a:moveTo>
                <a:lnTo>
                  <a:pt x="8856" y="19927"/>
                </a:lnTo>
                <a:lnTo>
                  <a:pt x="8856" y="21144"/>
                </a:lnTo>
                <a:lnTo>
                  <a:pt x="8856" y="21600"/>
                </a:lnTo>
                <a:lnTo>
                  <a:pt x="8856" y="19623"/>
                </a:lnTo>
                <a:moveTo>
                  <a:pt x="10152" y="19623"/>
                </a:moveTo>
                <a:lnTo>
                  <a:pt x="10152" y="19927"/>
                </a:lnTo>
                <a:lnTo>
                  <a:pt x="10152" y="21144"/>
                </a:lnTo>
                <a:lnTo>
                  <a:pt x="10152" y="21600"/>
                </a:lnTo>
                <a:lnTo>
                  <a:pt x="10152" y="19623"/>
                </a:lnTo>
                <a:moveTo>
                  <a:pt x="11232" y="19623"/>
                </a:moveTo>
                <a:lnTo>
                  <a:pt x="11232" y="19927"/>
                </a:lnTo>
                <a:lnTo>
                  <a:pt x="11232" y="21144"/>
                </a:lnTo>
                <a:lnTo>
                  <a:pt x="11232" y="21600"/>
                </a:lnTo>
                <a:lnTo>
                  <a:pt x="11232" y="19623"/>
                </a:lnTo>
                <a:moveTo>
                  <a:pt x="12528" y="19623"/>
                </a:moveTo>
                <a:lnTo>
                  <a:pt x="12528" y="19927"/>
                </a:lnTo>
                <a:lnTo>
                  <a:pt x="12528" y="21144"/>
                </a:lnTo>
                <a:lnTo>
                  <a:pt x="12528" y="21600"/>
                </a:lnTo>
                <a:lnTo>
                  <a:pt x="12528" y="19623"/>
                </a:lnTo>
                <a:moveTo>
                  <a:pt x="13608" y="19623"/>
                </a:moveTo>
                <a:lnTo>
                  <a:pt x="13608" y="19927"/>
                </a:lnTo>
                <a:lnTo>
                  <a:pt x="13608" y="21144"/>
                </a:lnTo>
                <a:lnTo>
                  <a:pt x="13608" y="21600"/>
                </a:lnTo>
                <a:lnTo>
                  <a:pt x="13608" y="19623"/>
                </a:lnTo>
                <a:moveTo>
                  <a:pt x="14904" y="19623"/>
                </a:moveTo>
                <a:lnTo>
                  <a:pt x="14904" y="19927"/>
                </a:lnTo>
                <a:lnTo>
                  <a:pt x="14904" y="21144"/>
                </a:lnTo>
                <a:lnTo>
                  <a:pt x="14904" y="21600"/>
                </a:lnTo>
                <a:lnTo>
                  <a:pt x="14904" y="19623"/>
                </a:lnTo>
                <a:moveTo>
                  <a:pt x="16200" y="19623"/>
                </a:moveTo>
                <a:lnTo>
                  <a:pt x="16200" y="19927"/>
                </a:lnTo>
                <a:lnTo>
                  <a:pt x="16200" y="21144"/>
                </a:lnTo>
                <a:lnTo>
                  <a:pt x="16200" y="21600"/>
                </a:lnTo>
                <a:lnTo>
                  <a:pt x="16200" y="19623"/>
                </a:lnTo>
                <a:moveTo>
                  <a:pt x="17280" y="19623"/>
                </a:moveTo>
                <a:lnTo>
                  <a:pt x="17280" y="19927"/>
                </a:lnTo>
                <a:lnTo>
                  <a:pt x="17280" y="21144"/>
                </a:lnTo>
                <a:lnTo>
                  <a:pt x="17280" y="21600"/>
                </a:lnTo>
                <a:lnTo>
                  <a:pt x="17280" y="19623"/>
                </a:lnTo>
                <a:moveTo>
                  <a:pt x="18576" y="19623"/>
                </a:moveTo>
                <a:lnTo>
                  <a:pt x="18576" y="19927"/>
                </a:lnTo>
                <a:lnTo>
                  <a:pt x="18576" y="21144"/>
                </a:lnTo>
                <a:lnTo>
                  <a:pt x="18576" y="21600"/>
                </a:lnTo>
                <a:lnTo>
                  <a:pt x="18576" y="19623"/>
                </a:lnTo>
                <a:moveTo>
                  <a:pt x="19872" y="19623"/>
                </a:moveTo>
                <a:lnTo>
                  <a:pt x="16848" y="19623"/>
                </a:lnTo>
                <a:lnTo>
                  <a:pt x="5400" y="19623"/>
                </a:lnTo>
                <a:lnTo>
                  <a:pt x="1728" y="19623"/>
                </a:lnTo>
                <a:lnTo>
                  <a:pt x="19872" y="19623"/>
                </a:lnTo>
                <a:moveTo>
                  <a:pt x="12096" y="14146"/>
                </a:moveTo>
                <a:lnTo>
                  <a:pt x="12096" y="13386"/>
                </a:lnTo>
                <a:lnTo>
                  <a:pt x="19224" y="13386"/>
                </a:lnTo>
                <a:lnTo>
                  <a:pt x="19224" y="14146"/>
                </a:lnTo>
                <a:lnTo>
                  <a:pt x="12096" y="14146"/>
                </a:lnTo>
              </a:path>
            </a:pathLst>
          </a:custGeom>
          <a:solidFill>
            <a:srgbClr val="FFFFCC"/>
          </a:solidFill>
          <a:ln w="9525">
            <a:solidFill>
              <a:srgbClr val="000000"/>
            </a:solidFill>
            <a:miter lim="800000"/>
            <a:headEnd/>
            <a:tailEnd/>
          </a:ln>
        </p:spPr>
        <p:txBody>
          <a:bodyPr>
            <a:prstTxWarp prst="textNoShape">
              <a:avLst/>
            </a:prstTxWarp>
          </a:bodyPr>
          <a:lstStyle/>
          <a:p>
            <a:endParaRPr lang="en-US">
              <a:latin typeface="Calibri" pitchFamily="-72" charset="0"/>
            </a:endParaRPr>
          </a:p>
        </p:txBody>
      </p:sp>
      <p:sp>
        <p:nvSpPr>
          <p:cNvPr id="24" name="Freeform 23"/>
          <p:cNvSpPr/>
          <p:nvPr/>
        </p:nvSpPr>
        <p:spPr>
          <a:xfrm>
            <a:off x="6810375" y="3254375"/>
            <a:ext cx="681038" cy="1382713"/>
          </a:xfrm>
          <a:custGeom>
            <a:avLst/>
            <a:gdLst>
              <a:gd name="connsiteX0" fmla="*/ 0 w 679938"/>
              <a:gd name="connsiteY0" fmla="*/ 621324 h 1383324"/>
              <a:gd name="connsiteX1" fmla="*/ 58615 w 679938"/>
              <a:gd name="connsiteY1" fmla="*/ 539262 h 1383324"/>
              <a:gd name="connsiteX2" fmla="*/ 293077 w 679938"/>
              <a:gd name="connsiteY2" fmla="*/ 140677 h 1383324"/>
              <a:gd name="connsiteX3" fmla="*/ 422030 w 679938"/>
              <a:gd name="connsiteY3" fmla="*/ 23447 h 1383324"/>
              <a:gd name="connsiteX4" fmla="*/ 457200 w 679938"/>
              <a:gd name="connsiteY4" fmla="*/ 0 h 1383324"/>
              <a:gd name="connsiteX5" fmla="*/ 550984 w 679938"/>
              <a:gd name="connsiteY5" fmla="*/ 23447 h 1383324"/>
              <a:gd name="connsiteX6" fmla="*/ 597877 w 679938"/>
              <a:gd name="connsiteY6" fmla="*/ 82062 h 1383324"/>
              <a:gd name="connsiteX7" fmla="*/ 668215 w 679938"/>
              <a:gd name="connsiteY7" fmla="*/ 199293 h 1383324"/>
              <a:gd name="connsiteX8" fmla="*/ 679938 w 679938"/>
              <a:gd name="connsiteY8" fmla="*/ 246185 h 1383324"/>
              <a:gd name="connsiteX9" fmla="*/ 656492 w 679938"/>
              <a:gd name="connsiteY9" fmla="*/ 422031 h 1383324"/>
              <a:gd name="connsiteX10" fmla="*/ 609600 w 679938"/>
              <a:gd name="connsiteY10" fmla="*/ 445477 h 1383324"/>
              <a:gd name="connsiteX11" fmla="*/ 550984 w 679938"/>
              <a:gd name="connsiteY11" fmla="*/ 480647 h 1383324"/>
              <a:gd name="connsiteX12" fmla="*/ 457200 w 679938"/>
              <a:gd name="connsiteY12" fmla="*/ 504093 h 1383324"/>
              <a:gd name="connsiteX13" fmla="*/ 339969 w 679938"/>
              <a:gd name="connsiteY13" fmla="*/ 527539 h 1383324"/>
              <a:gd name="connsiteX14" fmla="*/ 304800 w 679938"/>
              <a:gd name="connsiteY14" fmla="*/ 550985 h 1383324"/>
              <a:gd name="connsiteX15" fmla="*/ 257907 w 679938"/>
              <a:gd name="connsiteY15" fmla="*/ 562708 h 1383324"/>
              <a:gd name="connsiteX16" fmla="*/ 246184 w 679938"/>
              <a:gd name="connsiteY16" fmla="*/ 621324 h 1383324"/>
              <a:gd name="connsiteX17" fmla="*/ 257907 w 679938"/>
              <a:gd name="connsiteY17" fmla="*/ 1172308 h 1383324"/>
              <a:gd name="connsiteX18" fmla="*/ 293077 w 679938"/>
              <a:gd name="connsiteY18" fmla="*/ 1383324 h 1383324"/>
              <a:gd name="connsiteX19" fmla="*/ 410307 w 679938"/>
              <a:gd name="connsiteY19" fmla="*/ 1359877 h 1383324"/>
              <a:gd name="connsiteX20" fmla="*/ 457200 w 679938"/>
              <a:gd name="connsiteY20" fmla="*/ 1348154 h 1383324"/>
              <a:gd name="connsiteX21" fmla="*/ 492369 w 679938"/>
              <a:gd name="connsiteY21" fmla="*/ 1336431 h 138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79938" h="1383324">
                <a:moveTo>
                  <a:pt x="0" y="621324"/>
                </a:moveTo>
                <a:cubicBezTo>
                  <a:pt x="19538" y="593970"/>
                  <a:pt x="41571" y="568236"/>
                  <a:pt x="58615" y="539262"/>
                </a:cubicBezTo>
                <a:cubicBezTo>
                  <a:pt x="93205" y="480460"/>
                  <a:pt x="208196" y="240991"/>
                  <a:pt x="293077" y="140677"/>
                </a:cubicBezTo>
                <a:cubicBezTo>
                  <a:pt x="331076" y="95769"/>
                  <a:pt x="375278" y="58511"/>
                  <a:pt x="422030" y="23447"/>
                </a:cubicBezTo>
                <a:cubicBezTo>
                  <a:pt x="433302" y="14993"/>
                  <a:pt x="445477" y="7816"/>
                  <a:pt x="457200" y="0"/>
                </a:cubicBezTo>
                <a:cubicBezTo>
                  <a:pt x="488461" y="7816"/>
                  <a:pt x="523150" y="7210"/>
                  <a:pt x="550984" y="23447"/>
                </a:cubicBezTo>
                <a:cubicBezTo>
                  <a:pt x="572597" y="36055"/>
                  <a:pt x="583160" y="61826"/>
                  <a:pt x="597877" y="82062"/>
                </a:cubicBezTo>
                <a:cubicBezTo>
                  <a:pt x="618989" y="111090"/>
                  <a:pt x="654168" y="161834"/>
                  <a:pt x="668215" y="199293"/>
                </a:cubicBezTo>
                <a:cubicBezTo>
                  <a:pt x="673872" y="214379"/>
                  <a:pt x="676030" y="230554"/>
                  <a:pt x="679938" y="246185"/>
                </a:cubicBezTo>
                <a:cubicBezTo>
                  <a:pt x="672123" y="304800"/>
                  <a:pt x="676173" y="366268"/>
                  <a:pt x="656492" y="422031"/>
                </a:cubicBezTo>
                <a:cubicBezTo>
                  <a:pt x="650676" y="438510"/>
                  <a:pt x="624876" y="436990"/>
                  <a:pt x="609600" y="445477"/>
                </a:cubicBezTo>
                <a:cubicBezTo>
                  <a:pt x="589682" y="456543"/>
                  <a:pt x="572251" y="472467"/>
                  <a:pt x="550984" y="480647"/>
                </a:cubicBezTo>
                <a:cubicBezTo>
                  <a:pt x="520908" y="492215"/>
                  <a:pt x="488461" y="496278"/>
                  <a:pt x="457200" y="504093"/>
                </a:cubicBezTo>
                <a:cubicBezTo>
                  <a:pt x="387250" y="521580"/>
                  <a:pt x="426195" y="513168"/>
                  <a:pt x="339969" y="527539"/>
                </a:cubicBezTo>
                <a:cubicBezTo>
                  <a:pt x="328246" y="535354"/>
                  <a:pt x="317750" y="545435"/>
                  <a:pt x="304800" y="550985"/>
                </a:cubicBezTo>
                <a:cubicBezTo>
                  <a:pt x="289991" y="557332"/>
                  <a:pt x="268222" y="550330"/>
                  <a:pt x="257907" y="562708"/>
                </a:cubicBezTo>
                <a:cubicBezTo>
                  <a:pt x="245151" y="578015"/>
                  <a:pt x="250092" y="601785"/>
                  <a:pt x="246184" y="621324"/>
                </a:cubicBezTo>
                <a:cubicBezTo>
                  <a:pt x="250092" y="804985"/>
                  <a:pt x="252078" y="988698"/>
                  <a:pt x="257907" y="1172308"/>
                </a:cubicBezTo>
                <a:cubicBezTo>
                  <a:pt x="264011" y="1364601"/>
                  <a:pt x="226446" y="1316693"/>
                  <a:pt x="293077" y="1383324"/>
                </a:cubicBezTo>
                <a:cubicBezTo>
                  <a:pt x="433131" y="1363315"/>
                  <a:pt x="328460" y="1383262"/>
                  <a:pt x="410307" y="1359877"/>
                </a:cubicBezTo>
                <a:cubicBezTo>
                  <a:pt x="425799" y="1355451"/>
                  <a:pt x="441708" y="1352580"/>
                  <a:pt x="457200" y="1348154"/>
                </a:cubicBezTo>
                <a:cubicBezTo>
                  <a:pt x="469082" y="1344759"/>
                  <a:pt x="492369" y="1336431"/>
                  <a:pt x="492369" y="1336431"/>
                </a:cubicBezTo>
              </a:path>
            </a:pathLst>
          </a:custGeom>
          <a:ln w="3810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9" name="filecab3"/>
          <p:cNvSpPr>
            <a:spLocks noEditPoints="1" noChangeArrowheads="1"/>
          </p:cNvSpPr>
          <p:nvPr/>
        </p:nvSpPr>
        <p:spPr bwMode="auto">
          <a:xfrm>
            <a:off x="152400" y="1143000"/>
            <a:ext cx="3276600" cy="2057400"/>
          </a:xfrm>
          <a:custGeom>
            <a:avLst/>
            <a:gdLst>
              <a:gd name="T0" fmla="*/ 10800 w 21600"/>
              <a:gd name="T1" fmla="*/ 0 h 21600"/>
              <a:gd name="T2" fmla="*/ 0 w 21600"/>
              <a:gd name="T3" fmla="*/ 0 h 21600"/>
              <a:gd name="T4" fmla="*/ 0 w 21600"/>
              <a:gd name="T5" fmla="*/ 10800 h 21600"/>
              <a:gd name="T6" fmla="*/ 0 w 21600"/>
              <a:gd name="T7" fmla="*/ 20367 h 21600"/>
              <a:gd name="T8" fmla="*/ 10800 w 21600"/>
              <a:gd name="T9" fmla="*/ 21600 h 21600"/>
              <a:gd name="T10" fmla="*/ 21600 w 21600"/>
              <a:gd name="T11" fmla="*/ 20367 h 21600"/>
              <a:gd name="T12" fmla="*/ 21600 w 21600"/>
              <a:gd name="T13" fmla="*/ 10800 h 21600"/>
              <a:gd name="T14" fmla="*/ 21600 w 21600"/>
              <a:gd name="T15" fmla="*/ 0 h 21600"/>
              <a:gd name="T16" fmla="*/ 1004 w 21600"/>
              <a:gd name="T17" fmla="*/ 511 h 21600"/>
              <a:gd name="T18" fmla="*/ 20542 w 21600"/>
              <a:gd name="T19" fmla="*/ 18765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788" y="0"/>
                </a:moveTo>
                <a:lnTo>
                  <a:pt x="0" y="0"/>
                </a:lnTo>
                <a:lnTo>
                  <a:pt x="0" y="10800"/>
                </a:lnTo>
                <a:lnTo>
                  <a:pt x="0" y="19099"/>
                </a:lnTo>
                <a:lnTo>
                  <a:pt x="8466" y="19099"/>
                </a:lnTo>
                <a:lnTo>
                  <a:pt x="8490" y="19440"/>
                </a:lnTo>
                <a:lnTo>
                  <a:pt x="8537" y="20008"/>
                </a:lnTo>
                <a:lnTo>
                  <a:pt x="8607" y="20349"/>
                </a:lnTo>
                <a:lnTo>
                  <a:pt x="8701" y="20691"/>
                </a:lnTo>
                <a:lnTo>
                  <a:pt x="8842" y="21145"/>
                </a:lnTo>
                <a:lnTo>
                  <a:pt x="9053" y="21373"/>
                </a:lnTo>
                <a:lnTo>
                  <a:pt x="9264" y="21600"/>
                </a:lnTo>
                <a:lnTo>
                  <a:pt x="9545" y="21600"/>
                </a:lnTo>
                <a:lnTo>
                  <a:pt x="10718" y="21600"/>
                </a:lnTo>
                <a:lnTo>
                  <a:pt x="11891" y="21600"/>
                </a:lnTo>
                <a:lnTo>
                  <a:pt x="12266" y="21600"/>
                </a:lnTo>
                <a:lnTo>
                  <a:pt x="12477" y="21429"/>
                </a:lnTo>
                <a:lnTo>
                  <a:pt x="12618" y="21202"/>
                </a:lnTo>
                <a:lnTo>
                  <a:pt x="12758" y="20861"/>
                </a:lnTo>
                <a:lnTo>
                  <a:pt x="12922" y="20349"/>
                </a:lnTo>
                <a:lnTo>
                  <a:pt x="12993" y="19952"/>
                </a:lnTo>
                <a:lnTo>
                  <a:pt x="13016" y="19440"/>
                </a:lnTo>
                <a:lnTo>
                  <a:pt x="13063" y="19099"/>
                </a:lnTo>
                <a:lnTo>
                  <a:pt x="21600" y="19099"/>
                </a:lnTo>
                <a:lnTo>
                  <a:pt x="21600" y="10800"/>
                </a:lnTo>
                <a:lnTo>
                  <a:pt x="21600" y="0"/>
                </a:lnTo>
                <a:lnTo>
                  <a:pt x="10788" y="0"/>
                </a:lnTo>
                <a:close/>
                <a:moveTo>
                  <a:pt x="9053" y="19099"/>
                </a:moveTo>
                <a:lnTo>
                  <a:pt x="9053" y="19440"/>
                </a:lnTo>
                <a:lnTo>
                  <a:pt x="9076" y="19611"/>
                </a:lnTo>
                <a:lnTo>
                  <a:pt x="9123" y="19781"/>
                </a:lnTo>
                <a:lnTo>
                  <a:pt x="9193" y="20008"/>
                </a:lnTo>
                <a:lnTo>
                  <a:pt x="9264" y="20179"/>
                </a:lnTo>
                <a:lnTo>
                  <a:pt x="9334" y="20293"/>
                </a:lnTo>
                <a:lnTo>
                  <a:pt x="9405" y="20349"/>
                </a:lnTo>
                <a:lnTo>
                  <a:pt x="9545" y="20349"/>
                </a:lnTo>
                <a:lnTo>
                  <a:pt x="11891" y="20349"/>
                </a:lnTo>
                <a:lnTo>
                  <a:pt x="12031" y="20349"/>
                </a:lnTo>
                <a:lnTo>
                  <a:pt x="12172" y="20236"/>
                </a:lnTo>
                <a:lnTo>
                  <a:pt x="12266" y="20179"/>
                </a:lnTo>
                <a:lnTo>
                  <a:pt x="12336" y="20008"/>
                </a:lnTo>
                <a:lnTo>
                  <a:pt x="12383" y="19838"/>
                </a:lnTo>
                <a:lnTo>
                  <a:pt x="12430" y="19611"/>
                </a:lnTo>
                <a:lnTo>
                  <a:pt x="12477" y="19440"/>
                </a:lnTo>
                <a:lnTo>
                  <a:pt x="12477" y="19099"/>
                </a:lnTo>
                <a:lnTo>
                  <a:pt x="9053" y="19099"/>
                </a:lnTo>
                <a:close/>
              </a:path>
              <a:path w="21600" h="21600" extrusionOk="0">
                <a:moveTo>
                  <a:pt x="9053" y="19099"/>
                </a:moveTo>
                <a:lnTo>
                  <a:pt x="0" y="19099"/>
                </a:lnTo>
                <a:lnTo>
                  <a:pt x="21600" y="19099"/>
                </a:lnTo>
              </a:path>
            </a:pathLst>
          </a:custGeom>
          <a:solidFill>
            <a:srgbClr val="C0C0C0"/>
          </a:solidFill>
          <a:ln w="9525">
            <a:solidFill>
              <a:srgbClr val="000000"/>
            </a:solidFill>
            <a:miter lim="800000"/>
            <a:headEnd/>
            <a:tailEnd/>
          </a:ln>
          <a:effectLst>
            <a:outerShdw dist="107763" dir="2700000" algn="ctr" rotWithShape="0">
              <a:srgbClr val="808080"/>
            </a:outerShdw>
          </a:effectLst>
        </p:spPr>
        <p:txBody>
          <a:bodyPr>
            <a:prstTxWarp prst="textNoShape">
              <a:avLst/>
            </a:prstTxWarp>
          </a:bodyPr>
          <a:lstStyle/>
          <a:p>
            <a:pPr fontAlgn="auto">
              <a:spcBef>
                <a:spcPts val="0"/>
              </a:spcBef>
              <a:spcAft>
                <a:spcPts val="0"/>
              </a:spcAft>
              <a:defRPr/>
            </a:pPr>
            <a:endParaRPr lang="en-US">
              <a:latin typeface="+mn-lt"/>
              <a:ea typeface="+mn-ea"/>
              <a:cs typeface="+mn-cs"/>
            </a:endParaRPr>
          </a:p>
        </p:txBody>
      </p:sp>
      <p:pic>
        <p:nvPicPr>
          <p:cNvPr id="35850" name="Picture 20"/>
          <p:cNvPicPr>
            <a:picLocks noChangeAspect="1"/>
          </p:cNvPicPr>
          <p:nvPr/>
        </p:nvPicPr>
        <p:blipFill>
          <a:blip r:embed="rId5"/>
          <a:srcRect/>
          <a:stretch>
            <a:fillRect/>
          </a:stretch>
        </p:blipFill>
        <p:spPr bwMode="auto">
          <a:xfrm>
            <a:off x="260350" y="1212850"/>
            <a:ext cx="3124200" cy="1785938"/>
          </a:xfrm>
          <a:prstGeom prst="rect">
            <a:avLst/>
          </a:prstGeom>
          <a:noFill/>
          <a:ln w="9525">
            <a:noFill/>
            <a:miter lim="800000"/>
            <a:headEnd/>
            <a:tailEnd/>
          </a:ln>
        </p:spPr>
      </p:pic>
      <p:sp>
        <p:nvSpPr>
          <p:cNvPr id="25" name="filecab3"/>
          <p:cNvSpPr>
            <a:spLocks noEditPoints="1" noChangeArrowheads="1"/>
          </p:cNvSpPr>
          <p:nvPr/>
        </p:nvSpPr>
        <p:spPr bwMode="auto">
          <a:xfrm>
            <a:off x="3581400" y="1177925"/>
            <a:ext cx="3276600" cy="2057400"/>
          </a:xfrm>
          <a:custGeom>
            <a:avLst/>
            <a:gdLst>
              <a:gd name="T0" fmla="*/ 10800 w 21600"/>
              <a:gd name="T1" fmla="*/ 0 h 21600"/>
              <a:gd name="T2" fmla="*/ 0 w 21600"/>
              <a:gd name="T3" fmla="*/ 0 h 21600"/>
              <a:gd name="T4" fmla="*/ 0 w 21600"/>
              <a:gd name="T5" fmla="*/ 10800 h 21600"/>
              <a:gd name="T6" fmla="*/ 0 w 21600"/>
              <a:gd name="T7" fmla="*/ 20367 h 21600"/>
              <a:gd name="T8" fmla="*/ 10800 w 21600"/>
              <a:gd name="T9" fmla="*/ 21600 h 21600"/>
              <a:gd name="T10" fmla="*/ 21600 w 21600"/>
              <a:gd name="T11" fmla="*/ 20367 h 21600"/>
              <a:gd name="T12" fmla="*/ 21600 w 21600"/>
              <a:gd name="T13" fmla="*/ 10800 h 21600"/>
              <a:gd name="T14" fmla="*/ 21600 w 21600"/>
              <a:gd name="T15" fmla="*/ 0 h 21600"/>
              <a:gd name="T16" fmla="*/ 1004 w 21600"/>
              <a:gd name="T17" fmla="*/ 511 h 21600"/>
              <a:gd name="T18" fmla="*/ 20542 w 21600"/>
              <a:gd name="T19" fmla="*/ 18765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788" y="0"/>
                </a:moveTo>
                <a:lnTo>
                  <a:pt x="0" y="0"/>
                </a:lnTo>
                <a:lnTo>
                  <a:pt x="0" y="10800"/>
                </a:lnTo>
                <a:lnTo>
                  <a:pt x="0" y="19099"/>
                </a:lnTo>
                <a:lnTo>
                  <a:pt x="8466" y="19099"/>
                </a:lnTo>
                <a:lnTo>
                  <a:pt x="8490" y="19440"/>
                </a:lnTo>
                <a:lnTo>
                  <a:pt x="8537" y="20008"/>
                </a:lnTo>
                <a:lnTo>
                  <a:pt x="8607" y="20349"/>
                </a:lnTo>
                <a:lnTo>
                  <a:pt x="8701" y="20691"/>
                </a:lnTo>
                <a:lnTo>
                  <a:pt x="8842" y="21145"/>
                </a:lnTo>
                <a:lnTo>
                  <a:pt x="9053" y="21373"/>
                </a:lnTo>
                <a:lnTo>
                  <a:pt x="9264" y="21600"/>
                </a:lnTo>
                <a:lnTo>
                  <a:pt x="9545" y="21600"/>
                </a:lnTo>
                <a:lnTo>
                  <a:pt x="10718" y="21600"/>
                </a:lnTo>
                <a:lnTo>
                  <a:pt x="11891" y="21600"/>
                </a:lnTo>
                <a:lnTo>
                  <a:pt x="12266" y="21600"/>
                </a:lnTo>
                <a:lnTo>
                  <a:pt x="12477" y="21429"/>
                </a:lnTo>
                <a:lnTo>
                  <a:pt x="12618" y="21202"/>
                </a:lnTo>
                <a:lnTo>
                  <a:pt x="12758" y="20861"/>
                </a:lnTo>
                <a:lnTo>
                  <a:pt x="12922" y="20349"/>
                </a:lnTo>
                <a:lnTo>
                  <a:pt x="12993" y="19952"/>
                </a:lnTo>
                <a:lnTo>
                  <a:pt x="13016" y="19440"/>
                </a:lnTo>
                <a:lnTo>
                  <a:pt x="13063" y="19099"/>
                </a:lnTo>
                <a:lnTo>
                  <a:pt x="21600" y="19099"/>
                </a:lnTo>
                <a:lnTo>
                  <a:pt x="21600" y="10800"/>
                </a:lnTo>
                <a:lnTo>
                  <a:pt x="21600" y="0"/>
                </a:lnTo>
                <a:lnTo>
                  <a:pt x="10788" y="0"/>
                </a:lnTo>
                <a:close/>
                <a:moveTo>
                  <a:pt x="9053" y="19099"/>
                </a:moveTo>
                <a:lnTo>
                  <a:pt x="9053" y="19440"/>
                </a:lnTo>
                <a:lnTo>
                  <a:pt x="9076" y="19611"/>
                </a:lnTo>
                <a:lnTo>
                  <a:pt x="9123" y="19781"/>
                </a:lnTo>
                <a:lnTo>
                  <a:pt x="9193" y="20008"/>
                </a:lnTo>
                <a:lnTo>
                  <a:pt x="9264" y="20179"/>
                </a:lnTo>
                <a:lnTo>
                  <a:pt x="9334" y="20293"/>
                </a:lnTo>
                <a:lnTo>
                  <a:pt x="9405" y="20349"/>
                </a:lnTo>
                <a:lnTo>
                  <a:pt x="9545" y="20349"/>
                </a:lnTo>
                <a:lnTo>
                  <a:pt x="11891" y="20349"/>
                </a:lnTo>
                <a:lnTo>
                  <a:pt x="12031" y="20349"/>
                </a:lnTo>
                <a:lnTo>
                  <a:pt x="12172" y="20236"/>
                </a:lnTo>
                <a:lnTo>
                  <a:pt x="12266" y="20179"/>
                </a:lnTo>
                <a:lnTo>
                  <a:pt x="12336" y="20008"/>
                </a:lnTo>
                <a:lnTo>
                  <a:pt x="12383" y="19838"/>
                </a:lnTo>
                <a:lnTo>
                  <a:pt x="12430" y="19611"/>
                </a:lnTo>
                <a:lnTo>
                  <a:pt x="12477" y="19440"/>
                </a:lnTo>
                <a:lnTo>
                  <a:pt x="12477" y="19099"/>
                </a:lnTo>
                <a:lnTo>
                  <a:pt x="9053" y="19099"/>
                </a:lnTo>
                <a:close/>
              </a:path>
              <a:path w="21600" h="21600" extrusionOk="0">
                <a:moveTo>
                  <a:pt x="9053" y="19099"/>
                </a:moveTo>
                <a:lnTo>
                  <a:pt x="0" y="19099"/>
                </a:lnTo>
                <a:lnTo>
                  <a:pt x="21600" y="19099"/>
                </a:lnTo>
              </a:path>
            </a:pathLst>
          </a:custGeom>
          <a:solidFill>
            <a:srgbClr val="C0C0C0"/>
          </a:solidFill>
          <a:ln w="9525">
            <a:solidFill>
              <a:srgbClr val="000000"/>
            </a:solidFill>
            <a:miter lim="800000"/>
            <a:headEnd/>
            <a:tailEnd/>
          </a:ln>
          <a:effectLst>
            <a:outerShdw dist="107763" dir="2700000" algn="ctr" rotWithShape="0">
              <a:srgbClr val="808080"/>
            </a:outerShdw>
          </a:effectLst>
        </p:spPr>
        <p:txBody>
          <a:bodyPr>
            <a:prstTxWarp prst="textNoShape">
              <a:avLst/>
            </a:prstTxWarp>
          </a:bodyPr>
          <a:lstStyle/>
          <a:p>
            <a:pPr fontAlgn="auto">
              <a:spcBef>
                <a:spcPts val="0"/>
              </a:spcBef>
              <a:spcAft>
                <a:spcPts val="0"/>
              </a:spcAft>
              <a:defRPr/>
            </a:pPr>
            <a:endParaRPr lang="en-US">
              <a:latin typeface="+mn-lt"/>
              <a:ea typeface="+mn-ea"/>
              <a:cs typeface="+mn-cs"/>
            </a:endParaRPr>
          </a:p>
        </p:txBody>
      </p:sp>
      <p:pic>
        <p:nvPicPr>
          <p:cNvPr id="35852" name="Picture 25"/>
          <p:cNvPicPr>
            <a:picLocks noChangeAspect="1"/>
          </p:cNvPicPr>
          <p:nvPr/>
        </p:nvPicPr>
        <p:blipFill>
          <a:blip r:embed="rId6"/>
          <a:srcRect/>
          <a:stretch>
            <a:fillRect/>
          </a:stretch>
        </p:blipFill>
        <p:spPr bwMode="auto">
          <a:xfrm>
            <a:off x="3629025" y="1220788"/>
            <a:ext cx="3181350" cy="1801812"/>
          </a:xfrm>
          <a:prstGeom prst="rect">
            <a:avLst/>
          </a:prstGeom>
          <a:noFill/>
          <a:ln w="9525">
            <a:noFill/>
            <a:miter lim="800000"/>
            <a:headEnd/>
            <a:tailEnd/>
          </a:ln>
        </p:spPr>
      </p:pic>
      <p:sp>
        <p:nvSpPr>
          <p:cNvPr id="8" name="Left Arrow Callout 7"/>
          <p:cNvSpPr/>
          <p:nvPr/>
        </p:nvSpPr>
        <p:spPr>
          <a:xfrm>
            <a:off x="7004050" y="1236663"/>
            <a:ext cx="2063750" cy="1336675"/>
          </a:xfrm>
          <a:prstGeom prst="leftArrowCallout">
            <a:avLst>
              <a:gd name="adj1" fmla="val 25000"/>
              <a:gd name="adj2" fmla="val 25000"/>
              <a:gd name="adj3" fmla="val 25000"/>
              <a:gd name="adj4" fmla="val 81452"/>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fontAlgn="auto">
              <a:spcBef>
                <a:spcPts val="0"/>
              </a:spcBef>
              <a:spcAft>
                <a:spcPts val="0"/>
              </a:spcAft>
              <a:defRPr/>
            </a:pPr>
            <a:r>
              <a:rPr lang="en-US" sz="1000" dirty="0">
                <a:solidFill>
                  <a:schemeClr val="tx1"/>
                </a:solidFill>
              </a:rPr>
              <a:t>Cabinet of gas samples.</a:t>
            </a:r>
          </a:p>
          <a:p>
            <a:pPr marL="171450" indent="-171450" fontAlgn="auto">
              <a:spcBef>
                <a:spcPts val="0"/>
              </a:spcBef>
              <a:spcAft>
                <a:spcPts val="0"/>
              </a:spcAft>
              <a:buFont typeface="Wingdings" pitchFamily="2" charset="2"/>
              <a:buChar char="q"/>
              <a:defRPr/>
            </a:pPr>
            <a:r>
              <a:rPr lang="en-US" sz="1000" dirty="0">
                <a:solidFill>
                  <a:schemeClr val="tx1"/>
                </a:solidFill>
              </a:rPr>
              <a:t>The tubes should look the same but not be glowing and clearly labeled as to the contents</a:t>
            </a:r>
          </a:p>
          <a:p>
            <a:pPr marL="171450" indent="-171450" fontAlgn="auto">
              <a:spcBef>
                <a:spcPts val="0"/>
              </a:spcBef>
              <a:spcAft>
                <a:spcPts val="0"/>
              </a:spcAft>
              <a:buFont typeface="Wingdings" pitchFamily="2" charset="2"/>
              <a:buChar char="q"/>
              <a:defRPr/>
            </a:pPr>
            <a:r>
              <a:rPr lang="en-US" sz="1000" dirty="0">
                <a:solidFill>
                  <a:schemeClr val="tx1"/>
                </a:solidFill>
              </a:rPr>
              <a:t>Students can drag and drop the gas sample into sample holder.</a:t>
            </a:r>
            <a:endParaRPr lang="en-US" sz="1000" dirty="0">
              <a:solidFill>
                <a:schemeClr val="tx1"/>
              </a:solidFill>
            </a:endParaRPr>
          </a:p>
        </p:txBody>
      </p:sp>
      <p:sp>
        <p:nvSpPr>
          <p:cNvPr id="16" name="Double Wave 15"/>
          <p:cNvSpPr/>
          <p:nvPr/>
        </p:nvSpPr>
        <p:spPr>
          <a:xfrm>
            <a:off x="1143000" y="4249738"/>
            <a:ext cx="896938" cy="704850"/>
          </a:xfrm>
          <a:prstGeom prst="doubleWav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Oval 27"/>
          <p:cNvSpPr/>
          <p:nvPr/>
        </p:nvSpPr>
        <p:spPr>
          <a:xfrm>
            <a:off x="3886200" y="3502025"/>
            <a:ext cx="2667000" cy="1711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ounded Rectangle 28"/>
          <p:cNvSpPr/>
          <p:nvPr/>
        </p:nvSpPr>
        <p:spPr>
          <a:xfrm>
            <a:off x="3171825" y="5378450"/>
            <a:ext cx="2427288" cy="45720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fontAlgn="auto">
              <a:spcBef>
                <a:spcPts val="0"/>
              </a:spcBef>
              <a:spcAft>
                <a:spcPts val="0"/>
              </a:spcAft>
              <a:defRPr/>
            </a:pPr>
            <a:r>
              <a:rPr lang="en-US" sz="1000" dirty="0">
                <a:solidFill>
                  <a:schemeClr val="tx1"/>
                </a:solidFill>
              </a:rPr>
              <a:t>In this case the absorbed colors will be omitted from the light exiting the prism.</a:t>
            </a:r>
            <a:endParaRPr lang="en-US" sz="1000" dirty="0">
              <a:solidFill>
                <a:schemeClr val="tx1"/>
              </a:solidFill>
            </a:endParaRPr>
          </a:p>
        </p:txBody>
      </p:sp>
      <p:cxnSp>
        <p:nvCxnSpPr>
          <p:cNvPr id="30" name="Straight Arrow Connector 29"/>
          <p:cNvCxnSpPr>
            <a:stCxn id="29" idx="0"/>
            <a:endCxn id="28" idx="4"/>
          </p:cNvCxnSpPr>
          <p:nvPr/>
        </p:nvCxnSpPr>
        <p:spPr>
          <a:xfrm flipV="1">
            <a:off x="4386263" y="5226050"/>
            <a:ext cx="833437" cy="1397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5858" name="Picture 6" descr="emission spectrum of hydrogen. emission spectra hydrogen. The lower spectra are the"/>
          <p:cNvPicPr>
            <a:picLocks noChangeAspect="1" noChangeArrowheads="1"/>
          </p:cNvPicPr>
          <p:nvPr/>
        </p:nvPicPr>
        <p:blipFill>
          <a:blip r:embed="rId7"/>
          <a:srcRect r="50000"/>
          <a:stretch>
            <a:fillRect/>
          </a:stretch>
        </p:blipFill>
        <p:spPr bwMode="auto">
          <a:xfrm>
            <a:off x="7450138" y="4202113"/>
            <a:ext cx="1400175" cy="1046162"/>
          </a:xfrm>
          <a:prstGeom prst="rect">
            <a:avLst/>
          </a:prstGeom>
          <a:noFill/>
          <a:ln w="9525">
            <a:noFill/>
            <a:miter lim="800000"/>
            <a:headEnd/>
            <a:tailEnd/>
          </a:ln>
        </p:spPr>
      </p:pic>
      <p:sp>
        <p:nvSpPr>
          <p:cNvPr id="17" name="Up Arrow Callout 16"/>
          <p:cNvSpPr/>
          <p:nvPr/>
        </p:nvSpPr>
        <p:spPr>
          <a:xfrm>
            <a:off x="5857875" y="5327650"/>
            <a:ext cx="3279775" cy="1454150"/>
          </a:xfrm>
          <a:prstGeom prst="upArrowCallout">
            <a:avLst>
              <a:gd name="adj1" fmla="val 25000"/>
              <a:gd name="adj2" fmla="val 25000"/>
              <a:gd name="adj3" fmla="val 25000"/>
              <a:gd name="adj4" fmla="val 64574"/>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000" dirty="0">
                <a:solidFill>
                  <a:schemeClr val="tx1"/>
                </a:solidFill>
              </a:rPr>
              <a:t>It is important that the spectrum displayed is not just the color line spectrum (top display) but also a spectrum of intensity versus wavelength (bottom display).</a:t>
            </a:r>
          </a:p>
          <a:p>
            <a:pPr fontAlgn="auto">
              <a:spcBef>
                <a:spcPts val="0"/>
              </a:spcBef>
              <a:spcAft>
                <a:spcPts val="0"/>
              </a:spcAft>
              <a:defRPr/>
            </a:pPr>
            <a:r>
              <a:rPr lang="en-US" sz="1000" b="1" dirty="0">
                <a:solidFill>
                  <a:srgbClr val="FF0000"/>
                </a:solidFill>
              </a:rPr>
              <a:t>NOTE:</a:t>
            </a:r>
            <a:r>
              <a:rPr lang="en-US" sz="1000" dirty="0">
                <a:solidFill>
                  <a:schemeClr val="tx1"/>
                </a:solidFill>
              </a:rPr>
              <a:t> I could not find an image of an atomic transmission spectrum for hydrogen but, the displayed spectrum should be in transmittance mode NOT absorbance.</a:t>
            </a:r>
            <a:endParaRPr lang="en-US" sz="1000" dirty="0">
              <a:solidFill>
                <a:schemeClr val="tx1"/>
              </a:solidFill>
            </a:endParaRPr>
          </a:p>
        </p:txBody>
      </p:sp>
      <p:sp>
        <p:nvSpPr>
          <p:cNvPr id="35860" name="TextBox 4"/>
          <p:cNvSpPr txBox="1">
            <a:spLocks noChangeArrowheads="1"/>
          </p:cNvSpPr>
          <p:nvPr/>
        </p:nvSpPr>
        <p:spPr bwMode="auto">
          <a:xfrm>
            <a:off x="215900" y="6553200"/>
            <a:ext cx="4337050" cy="244475"/>
          </a:xfrm>
          <a:prstGeom prst="rect">
            <a:avLst/>
          </a:prstGeom>
          <a:noFill/>
          <a:ln w="9525">
            <a:noFill/>
            <a:miter lim="800000"/>
            <a:headEnd/>
            <a:tailEnd/>
          </a:ln>
        </p:spPr>
        <p:txBody>
          <a:bodyPr wrap="none">
            <a:prstTxWarp prst="textNoShape">
              <a:avLst/>
            </a:prstTxWarp>
            <a:spAutoFit/>
          </a:bodyPr>
          <a:lstStyle/>
          <a:p>
            <a:pPr marL="171450" indent="-171450">
              <a:buFont typeface="Wingdings" pitchFamily="-72" charset="2"/>
              <a:buChar char="v"/>
            </a:pPr>
            <a:r>
              <a:rPr lang="en-US" sz="1000">
                <a:latin typeface="Calibri" pitchFamily="-72" charset="0"/>
              </a:rPr>
              <a:t>Images of discharge tubes from: </a:t>
            </a:r>
            <a:r>
              <a:rPr lang="en-US" sz="1000">
                <a:latin typeface="Calibri" pitchFamily="-72" charset="0"/>
                <a:hlinkClick r:id="rId8"/>
              </a:rPr>
              <a:t>http://en.wikipedia.org/wiki/Gas-filled_tube</a:t>
            </a:r>
            <a:endParaRPr lang="en-US" sz="1000">
              <a:latin typeface="Calibri" pitchFamily="-72" charset="0"/>
            </a:endParaRPr>
          </a:p>
        </p:txBody>
      </p:sp>
      <p:grpSp>
        <p:nvGrpSpPr>
          <p:cNvPr id="35861" name="Group 13"/>
          <p:cNvGrpSpPr>
            <a:grpSpLocks/>
          </p:cNvGrpSpPr>
          <p:nvPr/>
        </p:nvGrpSpPr>
        <p:grpSpPr bwMode="auto">
          <a:xfrm>
            <a:off x="304800" y="5257800"/>
            <a:ext cx="1127125" cy="1127125"/>
            <a:chOff x="1775914" y="4843840"/>
            <a:chExt cx="1127600" cy="1127600"/>
          </a:xfrm>
        </p:grpSpPr>
        <p:pic>
          <p:nvPicPr>
            <p:cNvPr id="35868" name="Picture 6" descr="C:\Documents and Settings\vannelt\Local Settings\Temporary Internet Files\Content.IE5\JVTZC9OY\MC900431520[1].png"/>
            <p:cNvPicPr>
              <a:picLocks noChangeAspect="1" noChangeArrowheads="1"/>
            </p:cNvPicPr>
            <p:nvPr/>
          </p:nvPicPr>
          <p:blipFill>
            <a:blip r:embed="rId9"/>
            <a:srcRect/>
            <a:stretch>
              <a:fillRect/>
            </a:stretch>
          </p:blipFill>
          <p:spPr bwMode="auto">
            <a:xfrm>
              <a:off x="1775914" y="4843840"/>
              <a:ext cx="1127600" cy="1127600"/>
            </a:xfrm>
            <a:prstGeom prst="rect">
              <a:avLst/>
            </a:prstGeom>
            <a:noFill/>
            <a:ln w="9525">
              <a:noFill/>
              <a:miter lim="800000"/>
              <a:headEnd/>
              <a:tailEnd/>
            </a:ln>
          </p:spPr>
        </p:pic>
        <p:pic>
          <p:nvPicPr>
            <p:cNvPr id="35869" name="Picture 5" descr="C:\Documents and Settings\vannelt\Local Settings\Temporary Internet Files\Content.IE5\C9KE1HCK\MC900303693[1].wmf"/>
            <p:cNvPicPr>
              <a:picLocks noChangeAspect="1" noChangeArrowheads="1"/>
            </p:cNvPicPr>
            <p:nvPr/>
          </p:nvPicPr>
          <p:blipFill>
            <a:blip r:embed="rId10"/>
            <a:srcRect/>
            <a:stretch>
              <a:fillRect/>
            </a:stretch>
          </p:blipFill>
          <p:spPr bwMode="auto">
            <a:xfrm>
              <a:off x="2053882" y="5078662"/>
              <a:ext cx="370564" cy="402695"/>
            </a:xfrm>
            <a:prstGeom prst="rect">
              <a:avLst/>
            </a:prstGeom>
            <a:noFill/>
            <a:ln w="9525">
              <a:noFill/>
              <a:miter lim="800000"/>
              <a:headEnd/>
              <a:tailEnd/>
            </a:ln>
          </p:spPr>
        </p:pic>
      </p:grpSp>
      <p:sp>
        <p:nvSpPr>
          <p:cNvPr id="20" name="Left Arrow 19"/>
          <p:cNvSpPr/>
          <p:nvPr/>
        </p:nvSpPr>
        <p:spPr>
          <a:xfrm>
            <a:off x="1187450" y="5581650"/>
            <a:ext cx="1371600" cy="422275"/>
          </a:xfrm>
          <a:prstGeom prst="leftArrow">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fontAlgn="auto">
              <a:spcBef>
                <a:spcPts val="0"/>
              </a:spcBef>
              <a:spcAft>
                <a:spcPts val="0"/>
              </a:spcAft>
              <a:defRPr/>
            </a:pPr>
            <a:r>
              <a:rPr lang="en-US" sz="1000" dirty="0" err="1">
                <a:solidFill>
                  <a:schemeClr val="tx1"/>
                </a:solidFill>
              </a:rPr>
              <a:t>Nanoview</a:t>
            </a:r>
            <a:r>
              <a:rPr lang="en-US" sz="1000" dirty="0">
                <a:solidFill>
                  <a:schemeClr val="tx1"/>
                </a:solidFill>
              </a:rPr>
              <a:t> button</a:t>
            </a:r>
            <a:endParaRPr lang="en-US" sz="1000" dirty="0">
              <a:solidFill>
                <a:schemeClr val="tx1"/>
              </a:solidFill>
            </a:endParaRPr>
          </a:p>
        </p:txBody>
      </p:sp>
      <p:sp>
        <p:nvSpPr>
          <p:cNvPr id="6" name="Rounded Rectangle 5"/>
          <p:cNvSpPr/>
          <p:nvPr/>
        </p:nvSpPr>
        <p:spPr>
          <a:xfrm>
            <a:off x="1004888" y="3678238"/>
            <a:ext cx="427037" cy="1481137"/>
          </a:xfrm>
          <a:prstGeom prst="roundRect">
            <a:avLst/>
          </a:prstGeom>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t>H</a:t>
            </a:r>
            <a:r>
              <a:rPr lang="en-US" sz="1200" b="1" baseline="-25000" dirty="0"/>
              <a:t>2</a:t>
            </a:r>
            <a:endParaRPr lang="en-US" sz="1200" b="1" baseline="-25000" dirty="0"/>
          </a:p>
        </p:txBody>
      </p:sp>
      <p:pic>
        <p:nvPicPr>
          <p:cNvPr id="35864" name="Picture 2" descr="C:\Documents and Settings\vannelt\Local Settings\Temporary Internet Files\Content.IE5\C9KE1HCK\MC900384174[1].wmf"/>
          <p:cNvPicPr>
            <a:picLocks noChangeAspect="1" noChangeArrowheads="1"/>
          </p:cNvPicPr>
          <p:nvPr/>
        </p:nvPicPr>
        <p:blipFill>
          <a:blip r:embed="rId11"/>
          <a:srcRect/>
          <a:stretch>
            <a:fillRect/>
          </a:stretch>
        </p:blipFill>
        <p:spPr bwMode="auto">
          <a:xfrm>
            <a:off x="53975" y="3995738"/>
            <a:ext cx="922338" cy="996950"/>
          </a:xfrm>
          <a:prstGeom prst="rect">
            <a:avLst/>
          </a:prstGeom>
          <a:noFill/>
          <a:ln w="9525">
            <a:noFill/>
            <a:miter lim="800000"/>
            <a:headEnd/>
            <a:tailEnd/>
          </a:ln>
        </p:spPr>
      </p:pic>
      <p:pic>
        <p:nvPicPr>
          <p:cNvPr id="35865" name="Picture 17"/>
          <p:cNvPicPr>
            <a:picLocks noChangeAspect="1"/>
          </p:cNvPicPr>
          <p:nvPr/>
        </p:nvPicPr>
        <p:blipFill>
          <a:blip r:embed="rId12"/>
          <a:srcRect/>
          <a:stretch>
            <a:fillRect/>
          </a:stretch>
        </p:blipFill>
        <p:spPr bwMode="auto">
          <a:xfrm flipV="1">
            <a:off x="7399338" y="3937000"/>
            <a:ext cx="1479550" cy="265113"/>
          </a:xfrm>
          <a:prstGeom prst="rect">
            <a:avLst/>
          </a:prstGeom>
          <a:noFill/>
          <a:ln w="9525">
            <a:noFill/>
            <a:miter lim="800000"/>
            <a:headEnd/>
            <a:tailEnd/>
          </a:ln>
        </p:spPr>
      </p:pic>
      <p:sp>
        <p:nvSpPr>
          <p:cNvPr id="36" name="Rounded Rectangle 35"/>
          <p:cNvSpPr/>
          <p:nvPr/>
        </p:nvSpPr>
        <p:spPr>
          <a:xfrm>
            <a:off x="152400" y="2860675"/>
            <a:ext cx="3698875" cy="625475"/>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fontAlgn="auto">
              <a:spcBef>
                <a:spcPts val="0"/>
              </a:spcBef>
              <a:spcAft>
                <a:spcPts val="0"/>
              </a:spcAft>
              <a:defRPr/>
            </a:pPr>
            <a:r>
              <a:rPr lang="en-US" sz="1000" b="1" dirty="0">
                <a:solidFill>
                  <a:schemeClr val="tx1"/>
                </a:solidFill>
              </a:rPr>
              <a:t>Continuous light source.</a:t>
            </a:r>
          </a:p>
          <a:p>
            <a:pPr marL="171450" indent="-171450" fontAlgn="auto">
              <a:spcBef>
                <a:spcPts val="0"/>
              </a:spcBef>
              <a:spcAft>
                <a:spcPts val="0"/>
              </a:spcAft>
              <a:buFont typeface="Wingdings" pitchFamily="2" charset="2"/>
              <a:buChar char="Ø"/>
              <a:defRPr/>
            </a:pPr>
            <a:r>
              <a:rPr lang="en-US" sz="1000" dirty="0">
                <a:solidFill>
                  <a:schemeClr val="tx1"/>
                </a:solidFill>
              </a:rPr>
              <a:t>Should have an on/off switch so that the students can see that there is no absorption unless the sample is irradiated.</a:t>
            </a:r>
            <a:endParaRPr lang="en-US" sz="1000" dirty="0">
              <a:solidFill>
                <a:schemeClr val="tx1"/>
              </a:solidFill>
            </a:endParaRPr>
          </a:p>
        </p:txBody>
      </p:sp>
      <p:cxnSp>
        <p:nvCxnSpPr>
          <p:cNvPr id="33" name="Straight Arrow Connector 32"/>
          <p:cNvCxnSpPr/>
          <p:nvPr/>
        </p:nvCxnSpPr>
        <p:spPr>
          <a:xfrm flipH="1">
            <a:off x="582613" y="3502025"/>
            <a:ext cx="1419225" cy="855663"/>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sz="3600" b="1" smtClean="0">
                <a:solidFill>
                  <a:srgbClr val="C00000"/>
                </a:solidFill>
              </a:rPr>
              <a:t>Simulation Layout</a:t>
            </a:r>
          </a:p>
        </p:txBody>
      </p:sp>
      <p:sp>
        <p:nvSpPr>
          <p:cNvPr id="3" name="Content Placeholder 2"/>
          <p:cNvSpPr>
            <a:spLocks noGrp="1"/>
          </p:cNvSpPr>
          <p:nvPr>
            <p:ph idx="1"/>
          </p:nvPr>
        </p:nvSpPr>
        <p:spPr/>
        <p:txBody>
          <a:bodyPr rtlCol="0">
            <a:normAutofit fontScale="85000" lnSpcReduction="20000"/>
          </a:bodyPr>
          <a:lstStyle/>
          <a:p>
            <a:pPr fontAlgn="auto">
              <a:spcAft>
                <a:spcPts val="0"/>
              </a:spcAft>
              <a:buFont typeface="Arial" pitchFamily="34" charset="0"/>
              <a:buChar char="•"/>
              <a:defRPr/>
            </a:pPr>
            <a:r>
              <a:rPr lang="en-US" dirty="0" smtClean="0">
                <a:ea typeface="+mn-ea"/>
                <a:cs typeface="+mn-cs"/>
              </a:rPr>
              <a:t>The following slides will present the question flow for this module.</a:t>
            </a:r>
          </a:p>
          <a:p>
            <a:pPr fontAlgn="auto">
              <a:spcAft>
                <a:spcPts val="0"/>
              </a:spcAft>
              <a:buFont typeface="Arial" pitchFamily="34" charset="0"/>
              <a:buChar char="•"/>
              <a:defRPr/>
            </a:pPr>
            <a:r>
              <a:rPr lang="en-US" dirty="0" smtClean="0">
                <a:ea typeface="+mn-ea"/>
                <a:cs typeface="+mn-cs"/>
              </a:rPr>
              <a:t>Please refer to the notes below each slide for my ideas on formatting, layout, etc.</a:t>
            </a:r>
          </a:p>
          <a:p>
            <a:pPr fontAlgn="auto">
              <a:spcAft>
                <a:spcPts val="0"/>
              </a:spcAft>
              <a:buFont typeface="Arial" pitchFamily="34" charset="0"/>
              <a:buChar char="•"/>
              <a:defRPr/>
            </a:pPr>
            <a:r>
              <a:rPr lang="en-US" dirty="0" smtClean="0">
                <a:ea typeface="+mn-ea"/>
                <a:cs typeface="+mn-cs"/>
              </a:rPr>
              <a:t>Comments in [] are directed at the development team.</a:t>
            </a:r>
          </a:p>
          <a:p>
            <a:pPr fontAlgn="auto">
              <a:spcAft>
                <a:spcPts val="0"/>
              </a:spcAft>
              <a:buFont typeface="Arial" pitchFamily="34" charset="0"/>
              <a:buChar char="•"/>
              <a:defRPr/>
            </a:pPr>
            <a:r>
              <a:rPr lang="en-US" dirty="0" smtClean="0">
                <a:ea typeface="+mn-ea"/>
                <a:cs typeface="+mn-cs"/>
              </a:rPr>
              <a:t>Questions are guidelines, if anybody has ideas on how to set them up (i.e. multiple-choice, drag-and-drop, etc.) I welcome them.</a:t>
            </a:r>
          </a:p>
          <a:p>
            <a:pPr lvl="1" fontAlgn="auto">
              <a:spcAft>
                <a:spcPts val="0"/>
              </a:spcAft>
              <a:buFont typeface="Arial" pitchFamily="34" charset="0"/>
              <a:buChar char="–"/>
              <a:defRPr/>
            </a:pPr>
            <a:r>
              <a:rPr lang="en-US" dirty="0" smtClean="0">
                <a:ea typeface="+mn-ea"/>
              </a:rPr>
              <a:t>Graded question have a (G) after them.</a:t>
            </a:r>
          </a:p>
          <a:p>
            <a:pPr lvl="1" fontAlgn="auto">
              <a:spcAft>
                <a:spcPts val="0"/>
              </a:spcAft>
              <a:buFont typeface="Arial" pitchFamily="34" charset="0"/>
              <a:buChar char="–"/>
              <a:defRPr/>
            </a:pPr>
            <a:r>
              <a:rPr lang="en-US" dirty="0" smtClean="0">
                <a:ea typeface="+mn-ea"/>
              </a:rPr>
              <a:t>Ungraded free-response question are labeled (U). Ideally these responses will be stored for the report and meta-cognition sections later in the exercise.</a:t>
            </a:r>
            <a:endParaRPr lang="en-US" dirty="0">
              <a:ea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7" name="Title 1"/>
          <p:cNvSpPr>
            <a:spLocks noGrp="1"/>
          </p:cNvSpPr>
          <p:nvPr>
            <p:ph type="title"/>
          </p:nvPr>
        </p:nvSpPr>
        <p:spPr>
          <a:xfrm>
            <a:off x="457200" y="76200"/>
            <a:ext cx="8229600" cy="731838"/>
          </a:xfrm>
        </p:spPr>
        <p:txBody>
          <a:bodyPr/>
          <a:lstStyle/>
          <a:p>
            <a:r>
              <a:rPr lang="en-US" sz="2400" b="1" smtClean="0">
                <a:solidFill>
                  <a:srgbClr val="C00000"/>
                </a:solidFill>
              </a:rPr>
              <a:t>Pre-Simulation Questions</a:t>
            </a:r>
          </a:p>
        </p:txBody>
      </p:sp>
      <p:sp>
        <p:nvSpPr>
          <p:cNvPr id="3" name="Content Placeholder 2"/>
          <p:cNvSpPr>
            <a:spLocks noGrp="1"/>
          </p:cNvSpPr>
          <p:nvPr>
            <p:ph idx="1"/>
          </p:nvPr>
        </p:nvSpPr>
        <p:spPr>
          <a:xfrm>
            <a:off x="152400" y="838200"/>
            <a:ext cx="8763000" cy="5791200"/>
          </a:xfrm>
        </p:spPr>
        <p:txBody>
          <a:bodyPr rtlCol="0">
            <a:normAutofit lnSpcReduction="10000"/>
          </a:bodyPr>
          <a:lstStyle/>
          <a:p>
            <a:pPr fontAlgn="auto">
              <a:spcAft>
                <a:spcPts val="0"/>
              </a:spcAft>
              <a:buFont typeface="Arial" pitchFamily="34" charset="0"/>
              <a:buChar char="•"/>
              <a:defRPr/>
            </a:pPr>
            <a:r>
              <a:rPr lang="en-US" sz="2400" dirty="0" smtClean="0">
                <a:ea typeface="+mn-ea"/>
                <a:cs typeface="+mn-cs"/>
              </a:rPr>
              <a:t>This section will contain a series of questions aimed at </a:t>
            </a:r>
          </a:p>
          <a:p>
            <a:pPr marL="971550" lvl="1" indent="-514350" fontAlgn="auto">
              <a:spcAft>
                <a:spcPts val="0"/>
              </a:spcAft>
              <a:buFont typeface="+mj-lt"/>
              <a:buAutoNum type="arabicPeriod"/>
              <a:defRPr/>
            </a:pPr>
            <a:r>
              <a:rPr lang="en-US" sz="2000" dirty="0" smtClean="0">
                <a:ea typeface="+mn-ea"/>
              </a:rPr>
              <a:t>Developing mastery in converting between wavelength, frequency, and energy (3 GRADED questions).</a:t>
            </a:r>
          </a:p>
          <a:p>
            <a:pPr lvl="2" indent="-171450" fontAlgn="auto">
              <a:spcAft>
                <a:spcPts val="0"/>
              </a:spcAft>
              <a:buFont typeface="Arial" pitchFamily="34" charset="0"/>
              <a:buChar char="•"/>
              <a:defRPr/>
            </a:pPr>
            <a:r>
              <a:rPr lang="en-US" sz="1600" dirty="0" smtClean="0">
                <a:ea typeface="+mn-ea"/>
              </a:rPr>
              <a:t>These are pretty straightforward conversion questions.</a:t>
            </a:r>
          </a:p>
          <a:p>
            <a:pPr lvl="2" indent="-171450" fontAlgn="auto">
              <a:spcAft>
                <a:spcPts val="0"/>
              </a:spcAft>
              <a:buFont typeface="Arial" pitchFamily="34" charset="0"/>
              <a:buChar char="•"/>
              <a:defRPr/>
            </a:pPr>
            <a:r>
              <a:rPr lang="en-US" sz="1600" dirty="0" smtClean="0">
                <a:ea typeface="+mn-ea"/>
              </a:rPr>
              <a:t>The grading scheme here should be on the Mastery type where a student cannot progress unless they demonstrate the ability to perform each type of conversion.</a:t>
            </a:r>
          </a:p>
          <a:p>
            <a:pPr marL="971550" lvl="1" indent="-514350" fontAlgn="auto">
              <a:spcAft>
                <a:spcPts val="0"/>
              </a:spcAft>
              <a:buFont typeface="+mj-lt"/>
              <a:buAutoNum type="arabicPeriod"/>
              <a:defRPr/>
            </a:pPr>
            <a:r>
              <a:rPr lang="en-US" sz="2000" dirty="0" smtClean="0">
                <a:ea typeface="+mn-ea"/>
              </a:rPr>
              <a:t>Qualitative questions interrogating their understanding of the EM spectrum(2 GRADED questions).</a:t>
            </a:r>
          </a:p>
          <a:p>
            <a:pPr lvl="2" fontAlgn="auto">
              <a:spcAft>
                <a:spcPts val="0"/>
              </a:spcAft>
              <a:buFont typeface="Arial" pitchFamily="34" charset="0"/>
              <a:buChar char="•"/>
              <a:defRPr/>
            </a:pPr>
            <a:r>
              <a:rPr lang="en-US" sz="1600" dirty="0" smtClean="0">
                <a:ea typeface="+mn-ea"/>
              </a:rPr>
              <a:t>These questions can be of the “drag-and-drop” style where they arrange various regions of the EM spectrum by relative energy, wavelength, or frequency.</a:t>
            </a:r>
          </a:p>
          <a:p>
            <a:pPr lvl="2" fontAlgn="auto">
              <a:spcAft>
                <a:spcPts val="0"/>
              </a:spcAft>
              <a:buFont typeface="Arial" pitchFamily="34" charset="0"/>
              <a:buChar char="•"/>
              <a:defRPr/>
            </a:pPr>
            <a:r>
              <a:rPr lang="en-US" sz="1600" dirty="0" smtClean="0">
                <a:ea typeface="+mn-ea"/>
              </a:rPr>
              <a:t>There should at least be one question that all students must answer regarding the relative energies of photons of different colors in the visible region of the EM spectrum.</a:t>
            </a:r>
          </a:p>
          <a:p>
            <a:pPr marL="971550" lvl="1" indent="-514350" fontAlgn="auto">
              <a:spcAft>
                <a:spcPts val="0"/>
              </a:spcAft>
              <a:buFont typeface="+mj-lt"/>
              <a:buAutoNum type="arabicPeriod"/>
              <a:defRPr/>
            </a:pPr>
            <a:r>
              <a:rPr lang="en-US" sz="2000" dirty="0" smtClean="0">
                <a:ea typeface="+mn-ea"/>
              </a:rPr>
              <a:t>Free response question intended to probe student’s preconceptions regarding how matter interacts with light (2 UNGRADED questions but responses should be saved for later review by instructor and student).</a:t>
            </a:r>
          </a:p>
          <a:p>
            <a:pPr lvl="2" fontAlgn="auto">
              <a:spcAft>
                <a:spcPts val="0"/>
              </a:spcAft>
              <a:buFont typeface="Arial" pitchFamily="34" charset="0"/>
              <a:buChar char="•"/>
              <a:defRPr/>
            </a:pPr>
            <a:r>
              <a:rPr lang="en-US" sz="1600" dirty="0" smtClean="0">
                <a:ea typeface="+mn-ea"/>
              </a:rPr>
              <a:t>Briefly describe in your own words how an energized atom of a particular element emits light. </a:t>
            </a:r>
          </a:p>
          <a:p>
            <a:pPr lvl="2" fontAlgn="auto">
              <a:spcAft>
                <a:spcPts val="0"/>
              </a:spcAft>
              <a:buFont typeface="Arial" pitchFamily="34" charset="0"/>
              <a:buChar char="•"/>
              <a:defRPr/>
            </a:pPr>
            <a:r>
              <a:rPr lang="en-US" sz="1600" dirty="0" smtClean="0">
                <a:ea typeface="+mn-ea"/>
              </a:rPr>
              <a:t>Some street lamps contain sodium (Na) atoms in the gas phase which is why they produce yellow light while some “neon” lights contain neon (Ne) atoms in the gas phase which is the reason why these lights glow red when those </a:t>
            </a:r>
            <a:r>
              <a:rPr lang="en-US" sz="1600" dirty="0">
                <a:ea typeface="+mn-ea"/>
              </a:rPr>
              <a:t>atoms are </a:t>
            </a:r>
            <a:r>
              <a:rPr lang="en-US" sz="1600" dirty="0" smtClean="0">
                <a:ea typeface="+mn-ea"/>
              </a:rPr>
              <a:t>energized. Why do you think that atoms of different elements emit different colors of light? </a:t>
            </a:r>
            <a:endParaRPr lang="en-US" sz="1600" dirty="0">
              <a:ea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0" y="28575"/>
            <a:ext cx="8229600" cy="487363"/>
          </a:xfrm>
        </p:spPr>
        <p:txBody>
          <a:bodyPr/>
          <a:lstStyle/>
          <a:p>
            <a:r>
              <a:rPr lang="en-US" sz="2400" b="1" smtClean="0">
                <a:solidFill>
                  <a:srgbClr val="C00000"/>
                </a:solidFill>
              </a:rPr>
              <a:t>Introduction</a:t>
            </a:r>
          </a:p>
        </p:txBody>
      </p:sp>
      <p:sp>
        <p:nvSpPr>
          <p:cNvPr id="3" name="Content Placeholder 2"/>
          <p:cNvSpPr>
            <a:spLocks noGrp="1"/>
          </p:cNvSpPr>
          <p:nvPr>
            <p:ph idx="1"/>
          </p:nvPr>
        </p:nvSpPr>
        <p:spPr>
          <a:xfrm>
            <a:off x="266700" y="457200"/>
            <a:ext cx="8610600" cy="3276600"/>
          </a:xfrm>
        </p:spPr>
        <p:txBody>
          <a:bodyPr rtlCol="0">
            <a:normAutofit fontScale="92500" lnSpcReduction="10000"/>
          </a:bodyPr>
          <a:lstStyle/>
          <a:p>
            <a:pPr fontAlgn="auto">
              <a:spcBef>
                <a:spcPts val="0"/>
              </a:spcBef>
              <a:spcAft>
                <a:spcPts val="300"/>
              </a:spcAft>
              <a:buFont typeface="Arial" pitchFamily="34" charset="0"/>
              <a:buChar char="•"/>
              <a:defRPr/>
            </a:pPr>
            <a:r>
              <a:rPr lang="en-US" sz="1600" dirty="0" smtClean="0">
                <a:ea typeface="+mn-ea"/>
                <a:cs typeface="+mn-cs"/>
              </a:rPr>
              <a:t>This simulation is intended to allow you to explore the phenomena of emission and absorption of light by different objects, materials, and atoms. The simulation is set up so that you will be dealing with data (spectra) that closely resemble the type of information you would obtain if you were to use an actual spectrophotometer.</a:t>
            </a:r>
          </a:p>
          <a:p>
            <a:pPr fontAlgn="auto">
              <a:spcAft>
                <a:spcPts val="0"/>
              </a:spcAft>
              <a:buFont typeface="Arial" pitchFamily="34" charset="0"/>
              <a:buChar char="•"/>
              <a:defRPr/>
            </a:pPr>
            <a:r>
              <a:rPr lang="en-US" sz="1600" dirty="0" smtClean="0">
                <a:ea typeface="+mn-ea"/>
                <a:cs typeface="+mn-cs"/>
              </a:rPr>
              <a:t>The two types of spectroscopy you will study are emission and absorption.</a:t>
            </a:r>
          </a:p>
          <a:p>
            <a:pPr lvl="1" fontAlgn="auto">
              <a:spcAft>
                <a:spcPts val="0"/>
              </a:spcAft>
              <a:buFont typeface="Arial" pitchFamily="34" charset="0"/>
              <a:buChar char="–"/>
              <a:defRPr/>
            </a:pPr>
            <a:r>
              <a:rPr lang="en-US" sz="1500" dirty="0" smtClean="0">
                <a:ea typeface="+mn-ea"/>
              </a:rPr>
              <a:t>Emission spectroscopy is the measurement of light generated by a sample that has been energized through a variety of means (light, heat, or electricity)</a:t>
            </a:r>
          </a:p>
          <a:p>
            <a:pPr lvl="1" fontAlgn="auto">
              <a:spcAft>
                <a:spcPts val="0"/>
              </a:spcAft>
              <a:buFont typeface="Arial" pitchFamily="34" charset="0"/>
              <a:buChar char="–"/>
              <a:defRPr/>
            </a:pPr>
            <a:r>
              <a:rPr lang="en-US" sz="1500" dirty="0" smtClean="0">
                <a:ea typeface="+mn-ea"/>
              </a:rPr>
              <a:t>Absorption spectroscopy is the measurement of light absorbed by a sample when light is passed through the sample.</a:t>
            </a:r>
          </a:p>
          <a:p>
            <a:pPr fontAlgn="auto">
              <a:spcAft>
                <a:spcPts val="0"/>
              </a:spcAft>
              <a:buFont typeface="Arial" pitchFamily="34" charset="0"/>
              <a:buChar char="•"/>
              <a:defRPr/>
            </a:pPr>
            <a:r>
              <a:rPr lang="en-US" sz="1600" dirty="0" smtClean="0">
                <a:ea typeface="+mn-ea"/>
                <a:cs typeface="+mn-cs"/>
              </a:rPr>
              <a:t>Familiarize yourself with the different components of the simulated spectrophotometer by clicking on the information icon (     ) associated with each component. </a:t>
            </a:r>
          </a:p>
          <a:p>
            <a:pPr indent="0" fontAlgn="auto">
              <a:spcAft>
                <a:spcPts val="0"/>
              </a:spcAft>
              <a:buFont typeface="Arial" pitchFamily="34" charset="0"/>
              <a:buNone/>
              <a:defRPr/>
            </a:pPr>
            <a:r>
              <a:rPr lang="en-US" sz="1600" b="1" dirty="0" smtClean="0">
                <a:solidFill>
                  <a:srgbClr val="FF0000"/>
                </a:solidFill>
                <a:ea typeface="+mn-ea"/>
                <a:cs typeface="+mn-cs"/>
              </a:rPr>
              <a:t>NOTE:</a:t>
            </a:r>
            <a:r>
              <a:rPr lang="en-US" sz="1600" dirty="0" smtClean="0">
                <a:ea typeface="+mn-ea"/>
                <a:cs typeface="+mn-cs"/>
              </a:rPr>
              <a:t> Throughout this module different types of functionality will be added to your SIM-Spec. When a new functionality is added an information icon will appear next to it so that you can familiarize yourself with it.</a:t>
            </a:r>
            <a:endParaRPr lang="en-US" sz="1600" dirty="0">
              <a:ea typeface="+mn-ea"/>
              <a:cs typeface="+mn-cs"/>
            </a:endParaRPr>
          </a:p>
        </p:txBody>
      </p:sp>
      <p:sp>
        <p:nvSpPr>
          <p:cNvPr id="4" name="Rounded Rectangle 3"/>
          <p:cNvSpPr/>
          <p:nvPr/>
        </p:nvSpPr>
        <p:spPr>
          <a:xfrm>
            <a:off x="152400" y="3810000"/>
            <a:ext cx="8839200" cy="297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t>Spectroscopy Simulation (SIM-Spec):</a:t>
            </a:r>
          </a:p>
          <a:p>
            <a:pPr algn="ctr" fontAlgn="auto">
              <a:spcBef>
                <a:spcPts val="0"/>
              </a:spcBef>
              <a:spcAft>
                <a:spcPts val="0"/>
              </a:spcAft>
              <a:defRPr/>
            </a:pPr>
            <a:r>
              <a:rPr lang="en-US" sz="3200" dirty="0"/>
              <a:t>Intro Mode (</a:t>
            </a:r>
            <a:r>
              <a:rPr lang="en-US" sz="3200" i="1" dirty="0"/>
              <a:t>c.f. slide #3</a:t>
            </a:r>
            <a:r>
              <a:rPr lang="en-US" sz="3200" dirty="0"/>
              <a:t>)</a:t>
            </a:r>
            <a:endParaRPr lang="en-US" sz="3200" dirty="0"/>
          </a:p>
        </p:txBody>
      </p:sp>
      <p:pic>
        <p:nvPicPr>
          <p:cNvPr id="41988" name="Picture 3"/>
          <p:cNvPicPr>
            <a:picLocks noChangeAspect="1" noChangeArrowheads="1"/>
          </p:cNvPicPr>
          <p:nvPr/>
        </p:nvPicPr>
        <p:blipFill>
          <a:blip r:embed="rId3"/>
          <a:srcRect/>
          <a:stretch>
            <a:fillRect/>
          </a:stretch>
        </p:blipFill>
        <p:spPr bwMode="auto">
          <a:xfrm>
            <a:off x="2409825" y="2709863"/>
            <a:ext cx="228600" cy="23336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p:spPr>
        <p:txBody>
          <a:bodyPr rtlCol="0">
            <a:normAutofit fontScale="90000"/>
          </a:bodyPr>
          <a:lstStyle/>
          <a:p>
            <a:pPr fontAlgn="auto">
              <a:spcAft>
                <a:spcPts val="0"/>
              </a:spcAft>
              <a:defRPr/>
            </a:pPr>
            <a:r>
              <a:rPr lang="en-US" sz="2800" b="1" dirty="0" smtClean="0">
                <a:ea typeface="+mj-ea"/>
                <a:cs typeface="+mj-cs"/>
              </a:rPr>
              <a:t>Resources for the Simulation Team for Reproducing Spectra</a:t>
            </a:r>
            <a:endParaRPr lang="en-US" sz="2800" b="1" dirty="0">
              <a:ea typeface="+mj-ea"/>
              <a:cs typeface="+mj-cs"/>
            </a:endParaRPr>
          </a:p>
        </p:txBody>
      </p:sp>
      <p:sp>
        <p:nvSpPr>
          <p:cNvPr id="3" name="Content Placeholder 2"/>
          <p:cNvSpPr>
            <a:spLocks noGrp="1"/>
          </p:cNvSpPr>
          <p:nvPr>
            <p:ph idx="1"/>
          </p:nvPr>
        </p:nvSpPr>
        <p:spPr>
          <a:xfrm>
            <a:off x="38100" y="1066800"/>
            <a:ext cx="8839200" cy="5334000"/>
          </a:xfrm>
        </p:spPr>
        <p:txBody>
          <a:bodyPr rtlCol="0">
            <a:normAutofit fontScale="55000" lnSpcReduction="20000"/>
          </a:bodyPr>
          <a:lstStyle/>
          <a:p>
            <a:pPr fontAlgn="auto">
              <a:spcAft>
                <a:spcPts val="0"/>
              </a:spcAft>
              <a:buFont typeface="Arial" pitchFamily="34" charset="0"/>
              <a:buChar char="•"/>
              <a:defRPr/>
            </a:pPr>
            <a:r>
              <a:rPr lang="en-US" dirty="0" smtClean="0">
                <a:ea typeface="+mn-ea"/>
                <a:cs typeface="+mn-cs"/>
              </a:rPr>
              <a:t>LEDs</a:t>
            </a:r>
          </a:p>
          <a:p>
            <a:pPr lvl="1" fontAlgn="auto">
              <a:spcAft>
                <a:spcPts val="0"/>
              </a:spcAft>
              <a:buFont typeface="Arial" pitchFamily="34" charset="0"/>
              <a:buChar char="–"/>
              <a:defRPr/>
            </a:pPr>
            <a:r>
              <a:rPr lang="en-US" dirty="0" smtClean="0">
                <a:ea typeface="+mn-ea"/>
              </a:rPr>
              <a:t>LUXEON Rebel Direct Color Portfolio LED.pdf</a:t>
            </a:r>
          </a:p>
          <a:p>
            <a:pPr lvl="2" fontAlgn="auto">
              <a:spcAft>
                <a:spcPts val="0"/>
              </a:spcAft>
              <a:buFont typeface="Arial" pitchFamily="34" charset="0"/>
              <a:buChar char="•"/>
              <a:defRPr/>
            </a:pPr>
            <a:r>
              <a:rPr lang="en-US" sz="2500" dirty="0" smtClean="0">
                <a:ea typeface="+mn-ea"/>
              </a:rPr>
              <a:t>Excellent resource for max wavelength and full-width at half-maximum information for some LEDs</a:t>
            </a:r>
          </a:p>
          <a:p>
            <a:pPr lvl="2" fontAlgn="auto">
              <a:spcAft>
                <a:spcPts val="0"/>
              </a:spcAft>
              <a:buFont typeface="Arial" pitchFamily="34" charset="0"/>
              <a:buChar char="•"/>
              <a:defRPr/>
            </a:pPr>
            <a:r>
              <a:rPr lang="en-US" sz="2500" dirty="0" smtClean="0">
                <a:ea typeface="+mn-ea"/>
              </a:rPr>
              <a:t>Can be directly accessed by Google searching ‘Philips </a:t>
            </a:r>
            <a:r>
              <a:rPr lang="en-US" sz="2500" dirty="0">
                <a:ea typeface="+mn-ea"/>
              </a:rPr>
              <a:t>“</a:t>
            </a:r>
            <a:r>
              <a:rPr lang="en-US" sz="2500" dirty="0" err="1">
                <a:ea typeface="+mn-ea"/>
              </a:rPr>
              <a:t>Luxeon</a:t>
            </a:r>
            <a:r>
              <a:rPr lang="en-US" sz="2500" dirty="0">
                <a:ea typeface="+mn-ea"/>
              </a:rPr>
              <a:t> Rebel” </a:t>
            </a:r>
            <a:r>
              <a:rPr lang="en-US" sz="2500" dirty="0" smtClean="0">
                <a:ea typeface="+mn-ea"/>
              </a:rPr>
              <a:t>datasheet’</a:t>
            </a:r>
          </a:p>
          <a:p>
            <a:pPr fontAlgn="auto">
              <a:spcAft>
                <a:spcPts val="0"/>
              </a:spcAft>
              <a:buFont typeface="Arial" pitchFamily="34" charset="0"/>
              <a:buChar char="•"/>
              <a:defRPr/>
            </a:pPr>
            <a:r>
              <a:rPr lang="en-US" dirty="0" smtClean="0">
                <a:ea typeface="+mn-ea"/>
                <a:cs typeface="+mn-cs"/>
              </a:rPr>
              <a:t>Atomic Emission Lines</a:t>
            </a:r>
          </a:p>
          <a:p>
            <a:pPr lvl="1" fontAlgn="auto">
              <a:spcAft>
                <a:spcPts val="0"/>
              </a:spcAft>
              <a:buFont typeface="Arial" pitchFamily="34" charset="0"/>
              <a:buChar char="–"/>
              <a:defRPr/>
            </a:pPr>
            <a:r>
              <a:rPr lang="en-US" dirty="0" smtClean="0">
                <a:ea typeface="+mn-ea"/>
              </a:rPr>
              <a:t>CRC Handbook of Chemistry and Physics: Section 10: Atomic, molecular, and Optical Physics: Line Spectra of the Elements (</a:t>
            </a:r>
            <a:r>
              <a:rPr lang="en-US" dirty="0" smtClean="0">
                <a:ea typeface="+mn-ea"/>
                <a:hlinkClick r:id="rId3"/>
              </a:rPr>
              <a:t>http</a:t>
            </a:r>
            <a:r>
              <a:rPr lang="en-US" dirty="0">
                <a:ea typeface="+mn-ea"/>
                <a:hlinkClick r:id="rId3"/>
              </a:rPr>
              <a:t>://www.hbcpnetbase.com</a:t>
            </a:r>
            <a:r>
              <a:rPr lang="en-US" dirty="0" smtClean="0">
                <a:ea typeface="+mn-ea"/>
                <a:hlinkClick r:id="rId3"/>
              </a:rPr>
              <a:t>/</a:t>
            </a:r>
            <a:r>
              <a:rPr lang="en-US" dirty="0" smtClean="0">
                <a:ea typeface="+mn-ea"/>
              </a:rPr>
              <a:t>)</a:t>
            </a:r>
          </a:p>
          <a:p>
            <a:pPr lvl="1" fontAlgn="auto">
              <a:spcAft>
                <a:spcPts val="0"/>
              </a:spcAft>
              <a:buFont typeface="Arial" pitchFamily="34" charset="0"/>
              <a:buChar char="–"/>
              <a:defRPr/>
            </a:pPr>
            <a:r>
              <a:rPr lang="en-US" dirty="0" smtClean="0">
                <a:ea typeface="+mn-ea"/>
              </a:rPr>
              <a:t>Excellent resource for strongest and typically detectable atomic lines.</a:t>
            </a:r>
          </a:p>
          <a:p>
            <a:pPr lvl="1" fontAlgn="auto">
              <a:spcAft>
                <a:spcPts val="0"/>
              </a:spcAft>
              <a:buFont typeface="Arial" pitchFamily="34" charset="0"/>
              <a:buChar char="–"/>
              <a:defRPr/>
            </a:pPr>
            <a:r>
              <a:rPr lang="en-US" dirty="0" smtClean="0">
                <a:ea typeface="+mn-ea"/>
              </a:rPr>
              <a:t>For the purposes of this exercise not all lines will be simulated</a:t>
            </a:r>
          </a:p>
          <a:p>
            <a:pPr lvl="2" fontAlgn="auto">
              <a:spcAft>
                <a:spcPts val="0"/>
              </a:spcAft>
              <a:buFont typeface="Arial" pitchFamily="34" charset="0"/>
              <a:buChar char="•"/>
              <a:defRPr/>
            </a:pPr>
            <a:r>
              <a:rPr lang="en-US" sz="2500" dirty="0" smtClean="0">
                <a:ea typeface="+mn-ea"/>
              </a:rPr>
              <a:t>Only lines between 350 and 900 nm (note that the values in the CRC are in Angstroms)</a:t>
            </a:r>
          </a:p>
          <a:p>
            <a:pPr lvl="2" fontAlgn="auto">
              <a:spcAft>
                <a:spcPts val="0"/>
              </a:spcAft>
              <a:buFont typeface="Arial" pitchFamily="34" charset="0"/>
              <a:buChar char="•"/>
              <a:defRPr/>
            </a:pPr>
            <a:r>
              <a:rPr lang="en-US" sz="2500" dirty="0" smtClean="0">
                <a:ea typeface="+mn-ea"/>
              </a:rPr>
              <a:t>The relative intensity values given should be used to generate the simulated spectra</a:t>
            </a:r>
          </a:p>
          <a:p>
            <a:pPr lvl="2" fontAlgn="auto">
              <a:spcAft>
                <a:spcPts val="0"/>
              </a:spcAft>
              <a:buFont typeface="Arial" pitchFamily="34" charset="0"/>
              <a:buChar char="•"/>
              <a:defRPr/>
            </a:pPr>
            <a:r>
              <a:rPr lang="en-US" sz="2500" dirty="0" smtClean="0">
                <a:ea typeface="+mn-ea"/>
              </a:rPr>
              <a:t>The simulated spectra should represent lines as if they were collected on an instrument with 1 nm resolution.</a:t>
            </a:r>
          </a:p>
          <a:p>
            <a:pPr lvl="3" fontAlgn="auto">
              <a:spcAft>
                <a:spcPts val="0"/>
              </a:spcAft>
              <a:buFont typeface="Arial" pitchFamily="34" charset="0"/>
              <a:buChar char="–"/>
              <a:defRPr/>
            </a:pPr>
            <a:r>
              <a:rPr lang="en-US" sz="2500" dirty="0" smtClean="0">
                <a:ea typeface="+mn-ea"/>
              </a:rPr>
              <a:t>The observed lines should not be actual lines but emission peaks with a 1 nm base centered around the emission maximum.</a:t>
            </a:r>
          </a:p>
          <a:p>
            <a:pPr lvl="1" fontAlgn="auto">
              <a:spcAft>
                <a:spcPts val="0"/>
              </a:spcAft>
              <a:buFont typeface="Arial" pitchFamily="34" charset="0"/>
              <a:buChar char="–"/>
              <a:defRPr/>
            </a:pPr>
            <a:r>
              <a:rPr lang="en-US" dirty="0" smtClean="0">
                <a:ea typeface="+mn-ea"/>
              </a:rPr>
              <a:t>The samples available to students throughout this entire module are: H</a:t>
            </a:r>
            <a:r>
              <a:rPr lang="en-US" baseline="-25000" dirty="0" smtClean="0">
                <a:ea typeface="+mn-ea"/>
              </a:rPr>
              <a:t>2</a:t>
            </a:r>
            <a:r>
              <a:rPr lang="en-US" dirty="0" smtClean="0">
                <a:ea typeface="+mn-ea"/>
              </a:rPr>
              <a:t>, Li, Na, Mg, Al, Si, He, Ne, </a:t>
            </a:r>
            <a:r>
              <a:rPr lang="en-US" dirty="0" err="1" smtClean="0">
                <a:ea typeface="+mn-ea"/>
              </a:rPr>
              <a:t>Xe</a:t>
            </a:r>
            <a:r>
              <a:rPr lang="en-US" dirty="0" smtClean="0">
                <a:ea typeface="+mn-ea"/>
              </a:rPr>
              <a:t>, Ba, </a:t>
            </a:r>
            <a:r>
              <a:rPr lang="en-US" dirty="0" err="1" smtClean="0">
                <a:ea typeface="+mn-ea"/>
              </a:rPr>
              <a:t>Sr</a:t>
            </a:r>
            <a:r>
              <a:rPr lang="en-US" dirty="0" smtClean="0">
                <a:ea typeface="+mn-ea"/>
              </a:rPr>
              <a:t>, and Hg (some of these are represented in the pictures in slide #10)</a:t>
            </a:r>
          </a:p>
          <a:p>
            <a:pPr lvl="1" fontAlgn="auto">
              <a:spcAft>
                <a:spcPts val="0"/>
              </a:spcAft>
              <a:buFont typeface="Arial" pitchFamily="34" charset="0"/>
              <a:buChar char="–"/>
              <a:defRPr/>
            </a:pPr>
            <a:r>
              <a:rPr lang="en-US" dirty="0" smtClean="0">
                <a:ea typeface="+mn-ea"/>
              </a:rPr>
              <a:t>Some other useful resources are:</a:t>
            </a:r>
          </a:p>
          <a:p>
            <a:pPr lvl="2" fontAlgn="auto">
              <a:spcAft>
                <a:spcPts val="0"/>
              </a:spcAft>
              <a:buFont typeface="Arial" pitchFamily="34" charset="0"/>
              <a:buChar char="•"/>
              <a:defRPr/>
            </a:pPr>
            <a:r>
              <a:rPr lang="en-US" sz="2500" dirty="0">
                <a:ea typeface="+mn-ea"/>
                <a:hlinkClick r:id="rId4"/>
              </a:rPr>
              <a:t>http://astro.u-strasbg.fr/~</a:t>
            </a:r>
            <a:r>
              <a:rPr lang="en-US" sz="2500" dirty="0" smtClean="0">
                <a:ea typeface="+mn-ea"/>
                <a:hlinkClick r:id="rId4"/>
              </a:rPr>
              <a:t>koppen/discharge/index.html</a:t>
            </a:r>
            <a:r>
              <a:rPr lang="en-US" sz="2500" dirty="0" smtClean="0">
                <a:ea typeface="+mn-ea"/>
              </a:rPr>
              <a:t> (This website is an excellent resource for how I want the color-line spectra of the elements to look like EXCEPT that instead of a rainbow background have a black one and the </a:t>
            </a:r>
            <a:r>
              <a:rPr lang="en-US" sz="2500" dirty="0" err="1" smtClean="0">
                <a:ea typeface="+mn-ea"/>
              </a:rPr>
              <a:t>linewidth</a:t>
            </a:r>
            <a:r>
              <a:rPr lang="en-US" sz="2500" dirty="0" smtClean="0">
                <a:ea typeface="+mn-ea"/>
              </a:rPr>
              <a:t> should be 0.5 nm for improved viewing.)</a:t>
            </a:r>
          </a:p>
          <a:p>
            <a:pPr lvl="2" fontAlgn="auto">
              <a:spcAft>
                <a:spcPts val="0"/>
              </a:spcAft>
              <a:buFont typeface="Arial" pitchFamily="34" charset="0"/>
              <a:buChar char="•"/>
              <a:defRPr/>
            </a:pPr>
            <a:r>
              <a:rPr lang="en-US" sz="2500" dirty="0">
                <a:ea typeface="+mn-ea"/>
                <a:hlinkClick r:id="rId5"/>
              </a:rPr>
              <a:t>http://</a:t>
            </a:r>
            <a:r>
              <a:rPr lang="en-US" sz="2500" dirty="0" smtClean="0">
                <a:ea typeface="+mn-ea"/>
                <a:hlinkClick r:id="rId5"/>
              </a:rPr>
              <a:t>jersey.uoregon.edu/vlab/elements/Elements.html</a:t>
            </a:r>
            <a:r>
              <a:rPr lang="en-US" sz="2500" dirty="0" smtClean="0">
                <a:ea typeface="+mn-ea"/>
              </a:rPr>
              <a:t> (This site contains the emission AND absorption spectra of all the elements.)</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1" name="Title 1"/>
          <p:cNvSpPr>
            <a:spLocks noGrp="1"/>
          </p:cNvSpPr>
          <p:nvPr>
            <p:ph type="title"/>
          </p:nvPr>
        </p:nvSpPr>
        <p:spPr>
          <a:xfrm>
            <a:off x="457200" y="-76200"/>
            <a:ext cx="8229600" cy="715963"/>
          </a:xfrm>
        </p:spPr>
        <p:txBody>
          <a:bodyPr/>
          <a:lstStyle/>
          <a:p>
            <a:r>
              <a:rPr lang="en-US" sz="2400" b="1" smtClean="0">
                <a:solidFill>
                  <a:srgbClr val="C00000"/>
                </a:solidFill>
              </a:rPr>
              <a:t>Collecting Some Spectra</a:t>
            </a:r>
          </a:p>
        </p:txBody>
      </p:sp>
      <p:sp>
        <p:nvSpPr>
          <p:cNvPr id="46082" name="Content Placeholder 2"/>
          <p:cNvSpPr>
            <a:spLocks noGrp="1"/>
          </p:cNvSpPr>
          <p:nvPr>
            <p:ph idx="1"/>
          </p:nvPr>
        </p:nvSpPr>
        <p:spPr>
          <a:xfrm>
            <a:off x="100013" y="457200"/>
            <a:ext cx="8610600" cy="1295400"/>
          </a:xfrm>
        </p:spPr>
        <p:txBody>
          <a:bodyPr/>
          <a:lstStyle/>
          <a:p>
            <a:pPr>
              <a:buFont typeface="Calibri" pitchFamily="-72" charset="0"/>
              <a:buAutoNum type="arabicPeriod"/>
            </a:pPr>
            <a:r>
              <a:rPr lang="en-US" sz="1400" smtClean="0"/>
              <a:t>Pick the incandescent bulb sample and drag it into the sample holder.</a:t>
            </a:r>
          </a:p>
          <a:p>
            <a:pPr>
              <a:buFont typeface="Calibri" pitchFamily="-72" charset="0"/>
              <a:buAutoNum type="arabicPeriod"/>
            </a:pPr>
            <a:r>
              <a:rPr lang="en-US" sz="1400" smtClean="0"/>
              <a:t>Click on the “Collect Spectrum” icon. [For the light bulb, LED, and neon sign portion of this exercise the spectrum scale should only be in the visible.]</a:t>
            </a:r>
          </a:p>
          <a:p>
            <a:pPr>
              <a:buFont typeface="Calibri" pitchFamily="-72" charset="0"/>
              <a:buAutoNum type="arabicPeriod"/>
            </a:pPr>
            <a:r>
              <a:rPr lang="en-US" sz="1400" smtClean="0"/>
              <a:t>Note the general features of the spectrum; shape, intensity values, wavelength region where the light bulb is emitting light (you can scroll over the spectrum and see the values in the lower right-hand corner of the display.</a:t>
            </a:r>
          </a:p>
          <a:p>
            <a:pPr>
              <a:buFont typeface="Calibri" pitchFamily="-72" charset="0"/>
              <a:buAutoNum type="arabicPeriod"/>
            </a:pPr>
            <a:endParaRPr lang="en-US" sz="1400" smtClean="0"/>
          </a:p>
        </p:txBody>
      </p:sp>
      <p:sp>
        <p:nvSpPr>
          <p:cNvPr id="4" name="Rounded Rectangle 3"/>
          <p:cNvSpPr/>
          <p:nvPr/>
        </p:nvSpPr>
        <p:spPr>
          <a:xfrm>
            <a:off x="152400" y="3810000"/>
            <a:ext cx="8839200" cy="297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t>Spectroscopy Simulation (SIM-Spec):</a:t>
            </a:r>
          </a:p>
          <a:p>
            <a:pPr algn="ctr" fontAlgn="auto">
              <a:spcBef>
                <a:spcPts val="0"/>
              </a:spcBef>
              <a:spcAft>
                <a:spcPts val="0"/>
              </a:spcAft>
              <a:defRPr/>
            </a:pPr>
            <a:r>
              <a:rPr lang="en-US" sz="3200" dirty="0"/>
              <a:t>Intro Mode (</a:t>
            </a:r>
            <a:r>
              <a:rPr lang="en-US" sz="3200" i="1" dirty="0"/>
              <a:t>c.f. slide #3</a:t>
            </a:r>
            <a:r>
              <a:rPr lang="en-US" sz="3200" dirty="0"/>
              <a:t>)</a:t>
            </a:r>
          </a:p>
        </p:txBody>
      </p:sp>
      <p:sp>
        <p:nvSpPr>
          <p:cNvPr id="46084" name="TextBox 4"/>
          <p:cNvSpPr txBox="1">
            <a:spLocks noChangeArrowheads="1"/>
          </p:cNvSpPr>
          <p:nvPr/>
        </p:nvSpPr>
        <p:spPr bwMode="auto">
          <a:xfrm>
            <a:off x="457200" y="1676400"/>
            <a:ext cx="8509000" cy="657225"/>
          </a:xfrm>
          <a:prstGeom prst="rect">
            <a:avLst/>
          </a:prstGeom>
          <a:noFill/>
          <a:ln w="9525">
            <a:noFill/>
            <a:miter lim="800000"/>
            <a:headEnd/>
            <a:tailEnd/>
          </a:ln>
        </p:spPr>
        <p:txBody>
          <a:bodyPr wrap="none">
            <a:prstTxWarp prst="textNoShape">
              <a:avLst/>
            </a:prstTxWarp>
            <a:spAutoFit/>
          </a:bodyPr>
          <a:lstStyle/>
          <a:p>
            <a:pPr>
              <a:spcAft>
                <a:spcPts val="600"/>
              </a:spcAft>
            </a:pPr>
            <a:r>
              <a:rPr lang="en-US" sz="1600" b="1" u="sng">
                <a:solidFill>
                  <a:srgbClr val="0070C0"/>
                </a:solidFill>
                <a:latin typeface="Calibri" pitchFamily="-72" charset="0"/>
              </a:rPr>
              <a:t>QUESTION A1 (G):</a:t>
            </a:r>
            <a:r>
              <a:rPr lang="en-US" sz="1600" b="1">
                <a:solidFill>
                  <a:srgbClr val="0070C0"/>
                </a:solidFill>
                <a:latin typeface="Calibri" pitchFamily="-72" charset="0"/>
              </a:rPr>
              <a:t>  </a:t>
            </a:r>
            <a:r>
              <a:rPr lang="en-US" sz="1600">
                <a:latin typeface="Calibri" pitchFamily="-72" charset="0"/>
              </a:rPr>
              <a:t>At what wavelength does the light bulb emit the most light (maximum intensity)?</a:t>
            </a:r>
          </a:p>
          <a:p>
            <a:r>
              <a:rPr lang="en-US" sz="1600" b="1" u="sng">
                <a:solidFill>
                  <a:srgbClr val="0070C0"/>
                </a:solidFill>
                <a:latin typeface="Calibri" pitchFamily="-72" charset="0"/>
              </a:rPr>
              <a:t>QUESTION A2 (G):</a:t>
            </a:r>
            <a:r>
              <a:rPr lang="en-US" sz="1600">
                <a:latin typeface="Calibri" pitchFamily="-72" charset="0"/>
              </a:rPr>
              <a:t>  What is the energy of a photon of this wavelength?</a:t>
            </a:r>
          </a:p>
        </p:txBody>
      </p:sp>
      <p:sp>
        <p:nvSpPr>
          <p:cNvPr id="6" name="Content Placeholder 2"/>
          <p:cNvSpPr txBox="1">
            <a:spLocks/>
          </p:cNvSpPr>
          <p:nvPr/>
        </p:nvSpPr>
        <p:spPr>
          <a:xfrm>
            <a:off x="100013" y="2347913"/>
            <a:ext cx="8610600" cy="6477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mj-lt"/>
              <a:buAutoNum type="arabicPeriod" startAt="4"/>
              <a:defRPr/>
            </a:pPr>
            <a:r>
              <a:rPr lang="en-US" sz="1400" dirty="0" smtClean="0"/>
              <a:t>Save the current spectrum</a:t>
            </a:r>
          </a:p>
          <a:p>
            <a:pPr fontAlgn="auto">
              <a:spcAft>
                <a:spcPts val="0"/>
              </a:spcAft>
              <a:buFont typeface="+mj-lt"/>
              <a:buAutoNum type="arabicPeriod" startAt="4"/>
              <a:defRPr/>
            </a:pPr>
            <a:r>
              <a:rPr lang="en-US" sz="1400" dirty="0" smtClean="0"/>
              <a:t>Now increase the brightness of the bulb using the intensity slider on the sample.</a:t>
            </a:r>
          </a:p>
          <a:p>
            <a:pPr fontAlgn="auto">
              <a:spcAft>
                <a:spcPts val="0"/>
              </a:spcAft>
              <a:buFont typeface="+mj-lt"/>
              <a:buAutoNum type="arabicPeriod" startAt="4"/>
              <a:defRPr/>
            </a:pPr>
            <a:r>
              <a:rPr lang="en-US" sz="1400" dirty="0" smtClean="0"/>
              <a:t>Collect a new spectrum.</a:t>
            </a:r>
          </a:p>
          <a:p>
            <a:pPr marL="0" indent="0" fontAlgn="auto">
              <a:spcAft>
                <a:spcPts val="0"/>
              </a:spcAft>
              <a:buFont typeface="Arial" pitchFamily="34" charset="0"/>
              <a:buNone/>
              <a:defRPr/>
            </a:pPr>
            <a:endParaRPr lang="en-US" sz="1400" dirty="0" smtClean="0"/>
          </a:p>
        </p:txBody>
      </p:sp>
      <p:sp>
        <p:nvSpPr>
          <p:cNvPr id="46086" name="TextBox 6"/>
          <p:cNvSpPr txBox="1">
            <a:spLocks noChangeArrowheads="1"/>
          </p:cNvSpPr>
          <p:nvPr/>
        </p:nvSpPr>
        <p:spPr bwMode="auto">
          <a:xfrm>
            <a:off x="457200" y="3149600"/>
            <a:ext cx="8305800" cy="657225"/>
          </a:xfrm>
          <a:prstGeom prst="rect">
            <a:avLst/>
          </a:prstGeom>
          <a:noFill/>
          <a:ln w="9525">
            <a:noFill/>
            <a:miter lim="800000"/>
            <a:headEnd/>
            <a:tailEnd/>
          </a:ln>
        </p:spPr>
        <p:txBody>
          <a:bodyPr>
            <a:prstTxWarp prst="textNoShape">
              <a:avLst/>
            </a:prstTxWarp>
            <a:spAutoFit/>
          </a:bodyPr>
          <a:lstStyle/>
          <a:p>
            <a:pPr>
              <a:spcAft>
                <a:spcPts val="600"/>
              </a:spcAft>
            </a:pPr>
            <a:r>
              <a:rPr lang="en-US" sz="1600" b="1" u="sng">
                <a:solidFill>
                  <a:srgbClr val="0070C0"/>
                </a:solidFill>
                <a:latin typeface="Calibri" pitchFamily="-72" charset="0"/>
              </a:rPr>
              <a:t>QUESTION A3 (U):</a:t>
            </a:r>
            <a:r>
              <a:rPr lang="en-US" sz="1600" b="1">
                <a:solidFill>
                  <a:srgbClr val="0070C0"/>
                </a:solidFill>
                <a:latin typeface="Calibri" pitchFamily="-72" charset="0"/>
              </a:rPr>
              <a:t>  </a:t>
            </a:r>
            <a:r>
              <a:rPr lang="en-US" sz="1600">
                <a:latin typeface="Calibri" pitchFamily="-72" charset="0"/>
              </a:rPr>
              <a:t>What changed between the two spectra? You can compare the two by clicking on the compare spectra icon.</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9" name="Title 1"/>
          <p:cNvSpPr>
            <a:spLocks noGrp="1"/>
          </p:cNvSpPr>
          <p:nvPr>
            <p:ph type="title"/>
          </p:nvPr>
        </p:nvSpPr>
        <p:spPr>
          <a:xfrm>
            <a:off x="457200" y="-76200"/>
            <a:ext cx="8229600" cy="715963"/>
          </a:xfrm>
        </p:spPr>
        <p:txBody>
          <a:bodyPr/>
          <a:lstStyle/>
          <a:p>
            <a:r>
              <a:rPr lang="en-US" sz="2400" b="1" smtClean="0">
                <a:solidFill>
                  <a:srgbClr val="C00000"/>
                </a:solidFill>
              </a:rPr>
              <a:t>Collecting Some Spectra</a:t>
            </a:r>
          </a:p>
        </p:txBody>
      </p:sp>
      <p:sp>
        <p:nvSpPr>
          <p:cNvPr id="48130" name="Content Placeholder 2"/>
          <p:cNvSpPr>
            <a:spLocks noGrp="1"/>
          </p:cNvSpPr>
          <p:nvPr>
            <p:ph idx="1"/>
          </p:nvPr>
        </p:nvSpPr>
        <p:spPr>
          <a:xfrm>
            <a:off x="100013" y="457200"/>
            <a:ext cx="8610600" cy="1066800"/>
          </a:xfrm>
        </p:spPr>
        <p:txBody>
          <a:bodyPr/>
          <a:lstStyle/>
          <a:p>
            <a:pPr>
              <a:buFont typeface="Calibri" pitchFamily="-72" charset="0"/>
              <a:buAutoNum type="arabicPeriod"/>
            </a:pPr>
            <a:r>
              <a:rPr lang="en-US" sz="1400" smtClean="0"/>
              <a:t>Now pick the [random generation of red, green, or blue] LED (light emitting diode) and place it in the sample holder.</a:t>
            </a:r>
          </a:p>
          <a:p>
            <a:pPr>
              <a:buFont typeface="Calibri" pitchFamily="-72" charset="0"/>
              <a:buAutoNum type="arabicPeriod"/>
            </a:pPr>
            <a:r>
              <a:rPr lang="en-US" sz="1400" smtClean="0"/>
              <a:t>Click on the “Collect Spectrum” icon.</a:t>
            </a:r>
          </a:p>
          <a:p>
            <a:pPr>
              <a:buFont typeface="Calibri" pitchFamily="-72" charset="0"/>
              <a:buAutoNum type="arabicPeriod"/>
            </a:pPr>
            <a:r>
              <a:rPr lang="en-US" sz="1400" smtClean="0"/>
              <a:t>Note the general features of the spectrum; shape, intensity values, wavelength region where the LED is emitting light (you can scroll over the spectrum and see the values in the lower right-hand corner of the display.</a:t>
            </a:r>
          </a:p>
          <a:p>
            <a:pPr>
              <a:buFont typeface="Calibri" pitchFamily="-72" charset="0"/>
              <a:buAutoNum type="arabicPeriod"/>
            </a:pPr>
            <a:endParaRPr lang="en-US" sz="1400" smtClean="0"/>
          </a:p>
        </p:txBody>
      </p:sp>
      <p:sp>
        <p:nvSpPr>
          <p:cNvPr id="4" name="Rounded Rectangle 3"/>
          <p:cNvSpPr/>
          <p:nvPr/>
        </p:nvSpPr>
        <p:spPr>
          <a:xfrm>
            <a:off x="152400" y="3810000"/>
            <a:ext cx="8839200" cy="297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t>Spectroscopy Simulation (SIM-Spec):</a:t>
            </a:r>
          </a:p>
          <a:p>
            <a:pPr algn="ctr" fontAlgn="auto">
              <a:spcBef>
                <a:spcPts val="0"/>
              </a:spcBef>
              <a:spcAft>
                <a:spcPts val="0"/>
              </a:spcAft>
              <a:defRPr/>
            </a:pPr>
            <a:r>
              <a:rPr lang="en-US" sz="3200" dirty="0"/>
              <a:t>Intro Mode (</a:t>
            </a:r>
            <a:r>
              <a:rPr lang="en-US" sz="3200" i="1" dirty="0"/>
              <a:t>c.f. slide #3</a:t>
            </a:r>
            <a:r>
              <a:rPr lang="en-US" sz="3200" dirty="0"/>
              <a:t>)</a:t>
            </a:r>
          </a:p>
        </p:txBody>
      </p:sp>
      <p:sp>
        <p:nvSpPr>
          <p:cNvPr id="48132" name="TextBox 4"/>
          <p:cNvSpPr txBox="1">
            <a:spLocks noChangeArrowheads="1"/>
          </p:cNvSpPr>
          <p:nvPr/>
        </p:nvSpPr>
        <p:spPr bwMode="auto">
          <a:xfrm>
            <a:off x="457200" y="1666875"/>
            <a:ext cx="8458200" cy="1863725"/>
          </a:xfrm>
          <a:prstGeom prst="rect">
            <a:avLst/>
          </a:prstGeom>
          <a:noFill/>
          <a:ln w="9525">
            <a:noFill/>
            <a:miter lim="800000"/>
            <a:headEnd/>
            <a:tailEnd/>
          </a:ln>
        </p:spPr>
        <p:txBody>
          <a:bodyPr>
            <a:prstTxWarp prst="textNoShape">
              <a:avLst/>
            </a:prstTxWarp>
            <a:spAutoFit/>
          </a:bodyPr>
          <a:lstStyle/>
          <a:p>
            <a:pPr>
              <a:spcAft>
                <a:spcPts val="600"/>
              </a:spcAft>
            </a:pPr>
            <a:r>
              <a:rPr lang="en-US" sz="1600" b="1" u="sng">
                <a:solidFill>
                  <a:srgbClr val="0070C0"/>
                </a:solidFill>
                <a:latin typeface="Calibri" pitchFamily="-72" charset="0"/>
              </a:rPr>
              <a:t>QUESTION A4 (G):</a:t>
            </a:r>
            <a:r>
              <a:rPr lang="en-US" sz="1600" b="1">
                <a:solidFill>
                  <a:srgbClr val="0070C0"/>
                </a:solidFill>
                <a:latin typeface="Calibri" pitchFamily="-72" charset="0"/>
              </a:rPr>
              <a:t>  </a:t>
            </a:r>
            <a:r>
              <a:rPr lang="en-US" sz="1600">
                <a:latin typeface="Calibri" pitchFamily="-72" charset="0"/>
              </a:rPr>
              <a:t>At what wavelength does the LED emit the most light (maximum intensity)?</a:t>
            </a:r>
          </a:p>
          <a:p>
            <a:pPr>
              <a:spcAft>
                <a:spcPts val="600"/>
              </a:spcAft>
            </a:pPr>
            <a:r>
              <a:rPr lang="en-US" sz="1600" b="1" u="sng">
                <a:solidFill>
                  <a:srgbClr val="0070C0"/>
                </a:solidFill>
                <a:latin typeface="Calibri" pitchFamily="-72" charset="0"/>
              </a:rPr>
              <a:t>QUESTION A5 (G):</a:t>
            </a:r>
            <a:r>
              <a:rPr lang="en-US" sz="1600">
                <a:latin typeface="Calibri" pitchFamily="-72" charset="0"/>
              </a:rPr>
              <a:t>  What is the energy of a photon of this wavelength?</a:t>
            </a:r>
          </a:p>
          <a:p>
            <a:pPr>
              <a:spcAft>
                <a:spcPts val="600"/>
              </a:spcAft>
            </a:pPr>
            <a:r>
              <a:rPr lang="en-US" sz="1600" b="1" u="sng">
                <a:solidFill>
                  <a:srgbClr val="0070C0"/>
                </a:solidFill>
                <a:latin typeface="Calibri" pitchFamily="-72" charset="0"/>
              </a:rPr>
              <a:t>QUESTION A6 (G):</a:t>
            </a:r>
            <a:r>
              <a:rPr lang="en-US" sz="1600">
                <a:latin typeface="Calibri" pitchFamily="-72" charset="0"/>
              </a:rPr>
              <a:t>  Does the wavelength region of the emitted light from the LED correspond to its observed color?</a:t>
            </a:r>
          </a:p>
          <a:p>
            <a:pPr>
              <a:spcAft>
                <a:spcPts val="600"/>
              </a:spcAft>
            </a:pPr>
            <a:r>
              <a:rPr lang="en-US" sz="1600" b="1" u="sng">
                <a:solidFill>
                  <a:srgbClr val="0070C0"/>
                </a:solidFill>
                <a:latin typeface="Calibri" pitchFamily="-72" charset="0"/>
              </a:rPr>
              <a:t>QUESTION A7 (U):</a:t>
            </a:r>
            <a:r>
              <a:rPr lang="en-US" sz="1600" b="1">
                <a:solidFill>
                  <a:srgbClr val="0070C0"/>
                </a:solidFill>
                <a:latin typeface="Calibri" pitchFamily="-72" charset="0"/>
              </a:rPr>
              <a:t>  </a:t>
            </a:r>
            <a:r>
              <a:rPr lang="en-US" sz="1600">
                <a:latin typeface="Calibri" pitchFamily="-72" charset="0"/>
              </a:rPr>
              <a:t>At what wavelength would you expect the maximum intensity of the [random generation of red, green, or blue but different from above] LED.</a:t>
            </a:r>
          </a:p>
        </p:txBody>
      </p:sp>
      <p:sp>
        <p:nvSpPr>
          <p:cNvPr id="6" name="Content Placeholder 2"/>
          <p:cNvSpPr txBox="1">
            <a:spLocks/>
          </p:cNvSpPr>
          <p:nvPr/>
        </p:nvSpPr>
        <p:spPr>
          <a:xfrm>
            <a:off x="152400" y="3486150"/>
            <a:ext cx="8610600" cy="3238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mj-lt"/>
              <a:buAutoNum type="arabicPeriod" startAt="4"/>
              <a:defRPr/>
            </a:pPr>
            <a:r>
              <a:rPr lang="en-US" sz="1400" dirty="0" smtClean="0"/>
              <a:t>Choose that LED, collect a spectrum and confirm your prediction.</a:t>
            </a:r>
          </a:p>
          <a:p>
            <a:pPr marL="0" indent="0" fontAlgn="auto">
              <a:spcAft>
                <a:spcPts val="0"/>
              </a:spcAft>
              <a:buFont typeface="Arial" pitchFamily="34" charset="0"/>
              <a:buNone/>
              <a:defRPr/>
            </a:pPr>
            <a:endParaRPr lang="en-US" sz="1400"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7" name="Title 1"/>
          <p:cNvSpPr>
            <a:spLocks noGrp="1"/>
          </p:cNvSpPr>
          <p:nvPr>
            <p:ph type="title"/>
          </p:nvPr>
        </p:nvSpPr>
        <p:spPr>
          <a:xfrm>
            <a:off x="457200" y="-76200"/>
            <a:ext cx="8229600" cy="715963"/>
          </a:xfrm>
        </p:spPr>
        <p:txBody>
          <a:bodyPr/>
          <a:lstStyle/>
          <a:p>
            <a:r>
              <a:rPr lang="en-US" sz="2400" b="1" smtClean="0">
                <a:solidFill>
                  <a:srgbClr val="C00000"/>
                </a:solidFill>
              </a:rPr>
              <a:t>Collecting Some Spectra</a:t>
            </a:r>
          </a:p>
        </p:txBody>
      </p:sp>
      <p:sp>
        <p:nvSpPr>
          <p:cNvPr id="50178" name="Content Placeholder 2"/>
          <p:cNvSpPr>
            <a:spLocks noGrp="1"/>
          </p:cNvSpPr>
          <p:nvPr>
            <p:ph idx="1"/>
          </p:nvPr>
        </p:nvSpPr>
        <p:spPr>
          <a:xfrm>
            <a:off x="100013" y="457200"/>
            <a:ext cx="8610600" cy="1066800"/>
          </a:xfrm>
        </p:spPr>
        <p:txBody>
          <a:bodyPr/>
          <a:lstStyle/>
          <a:p>
            <a:pPr>
              <a:buFont typeface="Calibri" pitchFamily="-72" charset="0"/>
              <a:buAutoNum type="arabicPeriod"/>
            </a:pPr>
            <a:r>
              <a:rPr lang="en-US" sz="1400" smtClean="0"/>
              <a:t>Now select the neon sign and place it in the sample holder. This particular neon sign actually contains Ne atoms in the gas phase that are energized when electrical current passes through the lamp.</a:t>
            </a:r>
          </a:p>
          <a:p>
            <a:pPr>
              <a:buFont typeface="Calibri" pitchFamily="-72" charset="0"/>
              <a:buAutoNum type="arabicPeriod"/>
            </a:pPr>
            <a:r>
              <a:rPr lang="en-US" sz="1400" smtClean="0"/>
              <a:t>Click on the “Collect Spectrum” icon.</a:t>
            </a:r>
          </a:p>
          <a:p>
            <a:pPr>
              <a:buFont typeface="Calibri" pitchFamily="-72" charset="0"/>
              <a:buAutoNum type="arabicPeriod"/>
            </a:pPr>
            <a:r>
              <a:rPr lang="en-US" sz="1400" smtClean="0"/>
              <a:t>Note the general features of the spectrum; shape, intensity values, wavelength region where the neon sign is emitting light (you can scroll over the spectrum and see the values in the lower right-hand corner of the display.</a:t>
            </a:r>
          </a:p>
          <a:p>
            <a:pPr>
              <a:buFont typeface="Calibri" pitchFamily="-72" charset="0"/>
              <a:buAutoNum type="arabicPeriod"/>
            </a:pPr>
            <a:r>
              <a:rPr lang="en-US" sz="1400" smtClean="0"/>
              <a:t>Save the spectrum. Collect and save a spectrum of the red LED and compare it to that of the neon sign.</a:t>
            </a:r>
          </a:p>
          <a:p>
            <a:pPr>
              <a:buFont typeface="Calibri" pitchFamily="-72" charset="0"/>
              <a:buAutoNum type="arabicPeriod"/>
            </a:pPr>
            <a:endParaRPr lang="en-US" sz="1400" smtClean="0"/>
          </a:p>
        </p:txBody>
      </p:sp>
      <p:sp>
        <p:nvSpPr>
          <p:cNvPr id="4" name="Rounded Rectangle 3"/>
          <p:cNvSpPr/>
          <p:nvPr/>
        </p:nvSpPr>
        <p:spPr>
          <a:xfrm>
            <a:off x="152400" y="3886200"/>
            <a:ext cx="8839200" cy="297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t>Spectroscopy Simulation (SIM-Spec):</a:t>
            </a:r>
          </a:p>
          <a:p>
            <a:pPr algn="ctr" fontAlgn="auto">
              <a:spcBef>
                <a:spcPts val="0"/>
              </a:spcBef>
              <a:spcAft>
                <a:spcPts val="0"/>
              </a:spcAft>
              <a:defRPr/>
            </a:pPr>
            <a:r>
              <a:rPr lang="en-US" sz="3200" dirty="0"/>
              <a:t>Intro Mode (</a:t>
            </a:r>
            <a:r>
              <a:rPr lang="en-US" sz="3200" i="1" dirty="0"/>
              <a:t>c.f. slide #3</a:t>
            </a:r>
            <a:r>
              <a:rPr lang="en-US" sz="3200" dirty="0"/>
              <a:t>)</a:t>
            </a:r>
          </a:p>
        </p:txBody>
      </p:sp>
      <p:sp>
        <p:nvSpPr>
          <p:cNvPr id="50180" name="TextBox 4"/>
          <p:cNvSpPr txBox="1">
            <a:spLocks noChangeArrowheads="1"/>
          </p:cNvSpPr>
          <p:nvPr/>
        </p:nvSpPr>
        <p:spPr bwMode="auto">
          <a:xfrm>
            <a:off x="342900" y="1905000"/>
            <a:ext cx="8458200" cy="733425"/>
          </a:xfrm>
          <a:prstGeom prst="rect">
            <a:avLst/>
          </a:prstGeom>
          <a:noFill/>
          <a:ln w="9525">
            <a:noFill/>
            <a:miter lim="800000"/>
            <a:headEnd/>
            <a:tailEnd/>
          </a:ln>
        </p:spPr>
        <p:txBody>
          <a:bodyPr>
            <a:prstTxWarp prst="textNoShape">
              <a:avLst/>
            </a:prstTxWarp>
            <a:spAutoFit/>
          </a:bodyPr>
          <a:lstStyle/>
          <a:p>
            <a:pPr>
              <a:spcAft>
                <a:spcPts val="600"/>
              </a:spcAft>
            </a:pPr>
            <a:r>
              <a:rPr lang="en-US" sz="1600" b="1" u="sng">
                <a:solidFill>
                  <a:srgbClr val="0070C0"/>
                </a:solidFill>
                <a:latin typeface="Calibri" pitchFamily="-72" charset="0"/>
              </a:rPr>
              <a:t>QUESTION A8 (G):</a:t>
            </a:r>
            <a:r>
              <a:rPr lang="en-US" sz="1600" b="1">
                <a:solidFill>
                  <a:srgbClr val="0070C0"/>
                </a:solidFill>
                <a:latin typeface="Calibri" pitchFamily="-72" charset="0"/>
              </a:rPr>
              <a:t>  </a:t>
            </a:r>
            <a:r>
              <a:rPr lang="en-US" sz="1600">
                <a:latin typeface="Calibri" pitchFamily="-72" charset="0"/>
              </a:rPr>
              <a:t>The neon sign also appears red, does its spectrum match that of the red LED? </a:t>
            </a:r>
          </a:p>
          <a:p>
            <a:pPr>
              <a:spcAft>
                <a:spcPts val="600"/>
              </a:spcAft>
            </a:pPr>
            <a:r>
              <a:rPr lang="en-US" sz="1600" b="1" u="sng">
                <a:solidFill>
                  <a:srgbClr val="0070C0"/>
                </a:solidFill>
                <a:latin typeface="Calibri" pitchFamily="-72" charset="0"/>
              </a:rPr>
              <a:t>QUESTION A9 (U):</a:t>
            </a:r>
            <a:r>
              <a:rPr lang="en-US" sz="1600" b="1">
                <a:solidFill>
                  <a:srgbClr val="0070C0"/>
                </a:solidFill>
                <a:latin typeface="Calibri" pitchFamily="-72" charset="0"/>
              </a:rPr>
              <a:t>  </a:t>
            </a:r>
            <a:r>
              <a:rPr lang="en-US" sz="1600">
                <a:latin typeface="Calibri" pitchFamily="-72" charset="0"/>
              </a:rPr>
              <a:t>What features of the neon spectrum contribute to its observed color?</a:t>
            </a:r>
          </a:p>
        </p:txBody>
      </p:sp>
      <p:sp>
        <p:nvSpPr>
          <p:cNvPr id="50181" name="Content Placeholder 2"/>
          <p:cNvSpPr txBox="1">
            <a:spLocks/>
          </p:cNvSpPr>
          <p:nvPr/>
        </p:nvSpPr>
        <p:spPr bwMode="auto">
          <a:xfrm>
            <a:off x="152400" y="2590800"/>
            <a:ext cx="8610600" cy="381000"/>
          </a:xfrm>
          <a:prstGeom prst="rect">
            <a:avLst/>
          </a:prstGeom>
          <a:noFill/>
          <a:ln w="9525">
            <a:noFill/>
            <a:miter lim="800000"/>
            <a:headEnd/>
            <a:tailEnd/>
          </a:ln>
        </p:spPr>
        <p:txBody>
          <a:bodyPr>
            <a:prstTxWarp prst="textNoShape">
              <a:avLst/>
            </a:prstTxWarp>
          </a:bodyPr>
          <a:lstStyle/>
          <a:p>
            <a:pPr marL="342900" indent="-342900">
              <a:spcBef>
                <a:spcPct val="20000"/>
              </a:spcBef>
              <a:buFont typeface="Calibri" pitchFamily="-72" charset="0"/>
              <a:buAutoNum type="arabicPeriod" startAt="5"/>
            </a:pPr>
            <a:r>
              <a:rPr lang="en-US" sz="1400">
                <a:latin typeface="Calibri" pitchFamily="-72" charset="0"/>
              </a:rPr>
              <a:t>The peaks in the spectrum of the neon sign are called spectral lines as opposed to the broad features observed for the light-bulb and the LEDs </a:t>
            </a:r>
          </a:p>
        </p:txBody>
      </p:sp>
      <p:sp>
        <p:nvSpPr>
          <p:cNvPr id="50182" name="TextBox 6"/>
          <p:cNvSpPr txBox="1">
            <a:spLocks noChangeArrowheads="1"/>
          </p:cNvSpPr>
          <p:nvPr/>
        </p:nvSpPr>
        <p:spPr bwMode="auto">
          <a:xfrm>
            <a:off x="333375" y="3048000"/>
            <a:ext cx="8458200" cy="901700"/>
          </a:xfrm>
          <a:prstGeom prst="rect">
            <a:avLst/>
          </a:prstGeom>
          <a:noFill/>
          <a:ln w="9525">
            <a:noFill/>
            <a:miter lim="800000"/>
            <a:headEnd/>
            <a:tailEnd/>
          </a:ln>
        </p:spPr>
        <p:txBody>
          <a:bodyPr>
            <a:prstTxWarp prst="textNoShape">
              <a:avLst/>
            </a:prstTxWarp>
            <a:spAutoFit/>
          </a:bodyPr>
          <a:lstStyle/>
          <a:p>
            <a:pPr>
              <a:spcAft>
                <a:spcPts val="600"/>
              </a:spcAft>
            </a:pPr>
            <a:r>
              <a:rPr lang="en-US" sz="1600" b="1" u="sng">
                <a:solidFill>
                  <a:srgbClr val="0070C0"/>
                </a:solidFill>
                <a:latin typeface="Calibri" pitchFamily="-72" charset="0"/>
              </a:rPr>
              <a:t>QUESTION A10 (G):</a:t>
            </a:r>
            <a:r>
              <a:rPr lang="en-US" sz="1600" b="1">
                <a:solidFill>
                  <a:srgbClr val="0070C0"/>
                </a:solidFill>
                <a:latin typeface="Calibri" pitchFamily="-72" charset="0"/>
              </a:rPr>
              <a:t>  </a:t>
            </a:r>
            <a:r>
              <a:rPr lang="en-US" sz="1600">
                <a:latin typeface="Calibri" pitchFamily="-72" charset="0"/>
              </a:rPr>
              <a:t>In what region(s) of the visible EM spectrum do the majority of the lines in the neon sign spectrum appear? [multiple choice with multiple selections; I am looking for Red-Orang-Yellow]</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5" name="Title 1"/>
          <p:cNvSpPr>
            <a:spLocks noGrp="1"/>
          </p:cNvSpPr>
          <p:nvPr>
            <p:ph type="title"/>
          </p:nvPr>
        </p:nvSpPr>
        <p:spPr>
          <a:xfrm>
            <a:off x="457200" y="-76200"/>
            <a:ext cx="8229600" cy="715963"/>
          </a:xfrm>
        </p:spPr>
        <p:txBody>
          <a:bodyPr/>
          <a:lstStyle/>
          <a:p>
            <a:r>
              <a:rPr lang="en-US" sz="2400" b="1" smtClean="0">
                <a:solidFill>
                  <a:srgbClr val="C00000"/>
                </a:solidFill>
              </a:rPr>
              <a:t>Collecting Some Spectra</a:t>
            </a:r>
          </a:p>
        </p:txBody>
      </p:sp>
      <p:sp>
        <p:nvSpPr>
          <p:cNvPr id="52226" name="Content Placeholder 2"/>
          <p:cNvSpPr>
            <a:spLocks noGrp="1"/>
          </p:cNvSpPr>
          <p:nvPr>
            <p:ph idx="1"/>
          </p:nvPr>
        </p:nvSpPr>
        <p:spPr>
          <a:xfrm>
            <a:off x="100013" y="457200"/>
            <a:ext cx="8610600" cy="1066800"/>
          </a:xfrm>
        </p:spPr>
        <p:txBody>
          <a:bodyPr/>
          <a:lstStyle/>
          <a:p>
            <a:pPr>
              <a:buFont typeface="Calibri" pitchFamily="-72" charset="0"/>
              <a:buAutoNum type="arabicPeriod"/>
            </a:pPr>
            <a:r>
              <a:rPr lang="en-US" sz="1400" smtClean="0"/>
              <a:t>Now select the sun and place it in the sample holder.</a:t>
            </a:r>
          </a:p>
          <a:p>
            <a:pPr>
              <a:buFont typeface="Calibri" pitchFamily="-72" charset="0"/>
              <a:buAutoNum type="arabicPeriod"/>
            </a:pPr>
            <a:r>
              <a:rPr lang="en-US" sz="1400" smtClean="0"/>
              <a:t>Click on the “Collect Spectrum” icon.</a:t>
            </a:r>
          </a:p>
          <a:p>
            <a:pPr>
              <a:buFont typeface="Calibri" pitchFamily="-72" charset="0"/>
              <a:buAutoNum type="arabicPeriod"/>
            </a:pPr>
            <a:r>
              <a:rPr lang="en-US" sz="1400" smtClean="0"/>
              <a:t>Note the general features of the spectrum; shape, intensity values, wavelength region where the sun is emitting light (you can scroll over the spectrum and see the values in the lower right-hand corner of the display.</a:t>
            </a:r>
          </a:p>
          <a:p>
            <a:pPr>
              <a:buFont typeface="Calibri" pitchFamily="-72" charset="0"/>
              <a:buAutoNum type="arabicPeriod"/>
            </a:pPr>
            <a:r>
              <a:rPr lang="en-US" sz="1400" smtClean="0"/>
              <a:t>Save the spectrum</a:t>
            </a:r>
            <a:r>
              <a:rPr lang="en-US" sz="1400"/>
              <a:t>.</a:t>
            </a:r>
            <a:endParaRPr lang="en-US" sz="1400" smtClean="0"/>
          </a:p>
        </p:txBody>
      </p:sp>
      <p:sp>
        <p:nvSpPr>
          <p:cNvPr id="4" name="Rounded Rectangle 3"/>
          <p:cNvSpPr/>
          <p:nvPr/>
        </p:nvSpPr>
        <p:spPr>
          <a:xfrm>
            <a:off x="152400" y="3810000"/>
            <a:ext cx="8839200" cy="297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t>Spectroscopy Simulation (SIM-Spec):</a:t>
            </a:r>
          </a:p>
          <a:p>
            <a:pPr algn="ctr" fontAlgn="auto">
              <a:spcBef>
                <a:spcPts val="0"/>
              </a:spcBef>
              <a:spcAft>
                <a:spcPts val="0"/>
              </a:spcAft>
              <a:defRPr/>
            </a:pPr>
            <a:r>
              <a:rPr lang="en-US" sz="3200" dirty="0"/>
              <a:t>Intro Mode (</a:t>
            </a:r>
            <a:r>
              <a:rPr lang="en-US" sz="3200" i="1" dirty="0"/>
              <a:t>c.f. slide #3</a:t>
            </a:r>
            <a:r>
              <a:rPr lang="en-US" sz="3200" dirty="0"/>
              <a:t>)</a:t>
            </a:r>
            <a:endParaRPr lang="en-US" sz="3200" dirty="0"/>
          </a:p>
        </p:txBody>
      </p:sp>
      <p:sp>
        <p:nvSpPr>
          <p:cNvPr id="52228" name="TextBox 4"/>
          <p:cNvSpPr txBox="1">
            <a:spLocks noChangeArrowheads="1"/>
          </p:cNvSpPr>
          <p:nvPr/>
        </p:nvSpPr>
        <p:spPr bwMode="auto">
          <a:xfrm>
            <a:off x="342900" y="1828800"/>
            <a:ext cx="8458200" cy="1543050"/>
          </a:xfrm>
          <a:prstGeom prst="rect">
            <a:avLst/>
          </a:prstGeom>
          <a:noFill/>
          <a:ln w="9525">
            <a:noFill/>
            <a:miter lim="800000"/>
            <a:headEnd/>
            <a:tailEnd/>
          </a:ln>
        </p:spPr>
        <p:txBody>
          <a:bodyPr>
            <a:prstTxWarp prst="textNoShape">
              <a:avLst/>
            </a:prstTxWarp>
            <a:spAutoFit/>
          </a:bodyPr>
          <a:lstStyle/>
          <a:p>
            <a:pPr>
              <a:spcAft>
                <a:spcPts val="600"/>
              </a:spcAft>
            </a:pPr>
            <a:r>
              <a:rPr lang="en-US" sz="1600" b="1" u="sng">
                <a:solidFill>
                  <a:srgbClr val="0070C0"/>
                </a:solidFill>
                <a:latin typeface="Calibri" pitchFamily="-72" charset="0"/>
              </a:rPr>
              <a:t>QUESTION A11 (G):</a:t>
            </a:r>
            <a:r>
              <a:rPr lang="en-US" sz="1600" b="1">
                <a:solidFill>
                  <a:srgbClr val="0070C0"/>
                </a:solidFill>
                <a:latin typeface="Calibri" pitchFamily="-72" charset="0"/>
              </a:rPr>
              <a:t>  </a:t>
            </a:r>
            <a:r>
              <a:rPr lang="en-US" sz="1600">
                <a:latin typeface="Calibri" pitchFamily="-72" charset="0"/>
              </a:rPr>
              <a:t>Which type of spectrum does the solar spectrum resemble the most? [M.C. light-bulb, LED, neon sign]</a:t>
            </a:r>
          </a:p>
          <a:p>
            <a:pPr>
              <a:spcAft>
                <a:spcPts val="600"/>
              </a:spcAft>
            </a:pPr>
            <a:r>
              <a:rPr lang="en-US" sz="1600" b="1" u="sng">
                <a:solidFill>
                  <a:srgbClr val="0070C0"/>
                </a:solidFill>
                <a:latin typeface="Calibri" pitchFamily="-72" charset="0"/>
              </a:rPr>
              <a:t>QUESTION A12 (G):</a:t>
            </a:r>
            <a:r>
              <a:rPr lang="en-US" sz="1600">
                <a:latin typeface="Calibri" pitchFamily="-72" charset="0"/>
              </a:rPr>
              <a:t>  In what region of the visible EM spectrum is the sun’s emission spectrum most intense? [M.C.]</a:t>
            </a:r>
          </a:p>
          <a:p>
            <a:pPr>
              <a:spcAft>
                <a:spcPts val="600"/>
              </a:spcAft>
            </a:pPr>
            <a:r>
              <a:rPr lang="en-US" sz="1600" b="1" u="sng">
                <a:solidFill>
                  <a:srgbClr val="0070C0"/>
                </a:solidFill>
                <a:latin typeface="Calibri" pitchFamily="-72" charset="0"/>
              </a:rPr>
              <a:t>QUESTION A13 (U):</a:t>
            </a:r>
            <a:r>
              <a:rPr lang="en-US" sz="1600" b="1">
                <a:solidFill>
                  <a:srgbClr val="0070C0"/>
                </a:solidFill>
                <a:latin typeface="Calibri" pitchFamily="-72" charset="0"/>
              </a:rPr>
              <a:t>  </a:t>
            </a:r>
            <a:r>
              <a:rPr lang="en-US" sz="1600">
                <a:latin typeface="Calibri" pitchFamily="-72" charset="0"/>
              </a:rPr>
              <a:t>Does the sun appear to be this color to us? Explain.</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sz="2700" b="1" smtClean="0"/>
              <a:t>Student Learning Outcomes/Objectives</a:t>
            </a:r>
            <a:endParaRPr lang="en-US" smtClean="0"/>
          </a:p>
        </p:txBody>
      </p:sp>
      <p:graphicFrame>
        <p:nvGraphicFramePr>
          <p:cNvPr id="5" name="Diagram 4"/>
          <p:cNvGraphicFramePr/>
          <p:nvPr/>
        </p:nvGraphicFramePr>
        <p:xfrm>
          <a:off x="1676400" y="1524000"/>
          <a:ext cx="6096000" cy="4064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3" name="Title 1"/>
          <p:cNvSpPr>
            <a:spLocks noGrp="1"/>
          </p:cNvSpPr>
          <p:nvPr>
            <p:ph type="title"/>
          </p:nvPr>
        </p:nvSpPr>
        <p:spPr>
          <a:xfrm>
            <a:off x="457200" y="-76200"/>
            <a:ext cx="8229600" cy="487363"/>
          </a:xfrm>
        </p:spPr>
        <p:txBody>
          <a:bodyPr/>
          <a:lstStyle/>
          <a:p>
            <a:r>
              <a:rPr lang="en-US" sz="2400" b="1" smtClean="0">
                <a:solidFill>
                  <a:srgbClr val="C00000"/>
                </a:solidFill>
              </a:rPr>
              <a:t>Types of Spectra</a:t>
            </a:r>
          </a:p>
        </p:txBody>
      </p:sp>
      <p:sp>
        <p:nvSpPr>
          <p:cNvPr id="4" name="Rounded Rectangle 3"/>
          <p:cNvSpPr/>
          <p:nvPr/>
        </p:nvSpPr>
        <p:spPr>
          <a:xfrm>
            <a:off x="152400" y="4343400"/>
            <a:ext cx="8839200" cy="2514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t>Window with student saved spectra.</a:t>
            </a:r>
            <a:endParaRPr lang="en-US" sz="3200" dirty="0"/>
          </a:p>
        </p:txBody>
      </p:sp>
      <p:sp>
        <p:nvSpPr>
          <p:cNvPr id="54275" name="TextBox 4"/>
          <p:cNvSpPr txBox="1">
            <a:spLocks noChangeArrowheads="1"/>
          </p:cNvSpPr>
          <p:nvPr/>
        </p:nvSpPr>
        <p:spPr bwMode="auto">
          <a:xfrm>
            <a:off x="342900" y="2133600"/>
            <a:ext cx="8458200" cy="2673350"/>
          </a:xfrm>
          <a:prstGeom prst="rect">
            <a:avLst/>
          </a:prstGeom>
          <a:noFill/>
          <a:ln w="9525">
            <a:noFill/>
            <a:miter lim="800000"/>
            <a:headEnd/>
            <a:tailEnd/>
          </a:ln>
        </p:spPr>
        <p:txBody>
          <a:bodyPr>
            <a:prstTxWarp prst="textNoShape">
              <a:avLst/>
            </a:prstTxWarp>
            <a:spAutoFit/>
          </a:bodyPr>
          <a:lstStyle/>
          <a:p>
            <a:pPr>
              <a:spcAft>
                <a:spcPts val="600"/>
              </a:spcAft>
            </a:pPr>
            <a:r>
              <a:rPr lang="en-US" sz="1600" b="1" u="sng">
                <a:solidFill>
                  <a:srgbClr val="0070C0"/>
                </a:solidFill>
                <a:latin typeface="Calibri" pitchFamily="-72" charset="0"/>
              </a:rPr>
              <a:t>EXERCISE A14 (G):</a:t>
            </a:r>
            <a:r>
              <a:rPr lang="en-US" sz="1600" b="1">
                <a:solidFill>
                  <a:srgbClr val="0070C0"/>
                </a:solidFill>
                <a:latin typeface="Calibri" pitchFamily="-72" charset="0"/>
              </a:rPr>
              <a:t>  </a:t>
            </a:r>
            <a:r>
              <a:rPr lang="en-US" sz="1600">
                <a:latin typeface="Calibri" pitchFamily="-72" charset="0"/>
              </a:rPr>
              <a:t>Organize your saved spectra as either continuous or discreet. [This is a labeling exercise where the students can drag-and-drop the discreet or continuous labels into a box below their spectra.</a:t>
            </a:r>
          </a:p>
          <a:p>
            <a:pPr>
              <a:spcAft>
                <a:spcPts val="600"/>
              </a:spcAft>
            </a:pPr>
            <a:r>
              <a:rPr lang="en-US" sz="1600" b="1" u="sng">
                <a:solidFill>
                  <a:srgbClr val="0070C0"/>
                </a:solidFill>
                <a:latin typeface="Calibri" pitchFamily="-72" charset="0"/>
              </a:rPr>
              <a:t>EXERCISE A15 (G):</a:t>
            </a:r>
            <a:r>
              <a:rPr lang="en-US" sz="1600" b="1">
                <a:solidFill>
                  <a:srgbClr val="0070C0"/>
                </a:solidFill>
                <a:latin typeface="Calibri" pitchFamily="-72" charset="0"/>
              </a:rPr>
              <a:t>  </a:t>
            </a:r>
            <a:r>
              <a:rPr lang="en-US" sz="1600">
                <a:latin typeface="Calibri" pitchFamily="-72" charset="0"/>
              </a:rPr>
              <a:t>Report the </a:t>
            </a:r>
            <a:r>
              <a:rPr lang="en-US" sz="1600">
                <a:latin typeface="Symbol" pitchFamily="-72" charset="2"/>
              </a:rPr>
              <a:t>l</a:t>
            </a:r>
            <a:r>
              <a:rPr lang="en-US" sz="1600" baseline="-25000">
                <a:latin typeface="Calibri" pitchFamily="-72" charset="0"/>
              </a:rPr>
              <a:t>max</a:t>
            </a:r>
            <a:r>
              <a:rPr lang="en-US" sz="1600">
                <a:latin typeface="Calibri" pitchFamily="-72" charset="0"/>
              </a:rPr>
              <a:t> of the spectral features in all your saved spectra.</a:t>
            </a:r>
          </a:p>
          <a:p>
            <a:pPr>
              <a:spcAft>
                <a:spcPts val="600"/>
              </a:spcAft>
            </a:pPr>
            <a:r>
              <a:rPr lang="en-US" sz="1600" b="1" u="sng">
                <a:solidFill>
                  <a:srgbClr val="0070C0"/>
                </a:solidFill>
                <a:latin typeface="Calibri" pitchFamily="-72" charset="0"/>
              </a:rPr>
              <a:t>EXERCISE A16 (G):</a:t>
            </a:r>
            <a:r>
              <a:rPr lang="en-US" sz="1600">
                <a:latin typeface="Calibri" pitchFamily="-72" charset="0"/>
              </a:rPr>
              <a:t>  Determine the FWHM of the solar, LED as well as the [random generated value from the list of Ne lines] spectral features.</a:t>
            </a:r>
          </a:p>
          <a:p>
            <a:pPr>
              <a:spcAft>
                <a:spcPts val="600"/>
              </a:spcAft>
            </a:pPr>
            <a:r>
              <a:rPr lang="en-US" sz="1600" b="1" u="sng">
                <a:solidFill>
                  <a:srgbClr val="0070C0"/>
                </a:solidFill>
                <a:latin typeface="Calibri" pitchFamily="-72" charset="0"/>
              </a:rPr>
              <a:t>EXERCISE A17 (U):</a:t>
            </a:r>
            <a:r>
              <a:rPr lang="en-US" sz="1600">
                <a:latin typeface="Calibri" pitchFamily="-72" charset="0"/>
              </a:rPr>
              <a:t>  How do these factors influence the overall color we observe from the light source?</a:t>
            </a:r>
          </a:p>
          <a:p>
            <a:pPr>
              <a:spcAft>
                <a:spcPts val="600"/>
              </a:spcAft>
            </a:pPr>
            <a:endParaRPr lang="en-US" sz="1600">
              <a:latin typeface="Calibri" pitchFamily="-72" charset="0"/>
            </a:endParaRPr>
          </a:p>
        </p:txBody>
      </p:sp>
      <p:sp>
        <p:nvSpPr>
          <p:cNvPr id="6" name="Content Placeholder 2"/>
          <p:cNvSpPr>
            <a:spLocks noGrp="1"/>
          </p:cNvSpPr>
          <p:nvPr>
            <p:ph idx="1"/>
          </p:nvPr>
        </p:nvSpPr>
        <p:spPr>
          <a:xfrm>
            <a:off x="266700" y="304800"/>
            <a:ext cx="8610600" cy="1905000"/>
          </a:xfrm>
        </p:spPr>
        <p:txBody>
          <a:bodyPr rtlCol="0">
            <a:noAutofit/>
          </a:bodyPr>
          <a:lstStyle/>
          <a:p>
            <a:pPr marL="0" indent="0" fontAlgn="auto">
              <a:spcAft>
                <a:spcPts val="0"/>
              </a:spcAft>
              <a:buFont typeface="Arial" pitchFamily="34" charset="0"/>
              <a:buNone/>
              <a:defRPr/>
            </a:pPr>
            <a:r>
              <a:rPr lang="en-US" sz="1400" dirty="0" smtClean="0">
                <a:ea typeface="+mn-ea"/>
                <a:cs typeface="+mn-cs"/>
              </a:rPr>
              <a:t>For the purposes of the exercise we will describe spectra using three characteristics:</a:t>
            </a:r>
          </a:p>
          <a:p>
            <a:pPr fontAlgn="auto">
              <a:spcAft>
                <a:spcPts val="0"/>
              </a:spcAft>
              <a:buFont typeface="+mj-lt"/>
              <a:buAutoNum type="arabicPeriod"/>
              <a:defRPr/>
            </a:pPr>
            <a:r>
              <a:rPr lang="en-US" sz="1400" dirty="0" smtClean="0">
                <a:ea typeface="+mn-ea"/>
                <a:cs typeface="+mn-cs"/>
              </a:rPr>
              <a:t>Whether the collected spectrum is a </a:t>
            </a:r>
            <a:r>
              <a:rPr lang="en-US" sz="1400" b="1" dirty="0" smtClean="0">
                <a:ea typeface="+mn-ea"/>
                <a:cs typeface="+mn-cs"/>
              </a:rPr>
              <a:t>continuous spectrum </a:t>
            </a:r>
            <a:r>
              <a:rPr lang="en-US" sz="1400" dirty="0" smtClean="0">
                <a:ea typeface="+mn-ea"/>
                <a:cs typeface="+mn-cs"/>
              </a:rPr>
              <a:t>–the sample emits all the wavelengths over a relatively broad region of the EM spectrum - or a </a:t>
            </a:r>
            <a:r>
              <a:rPr lang="en-US" sz="1400" b="1" dirty="0" smtClean="0">
                <a:ea typeface="+mn-ea"/>
                <a:cs typeface="+mn-cs"/>
              </a:rPr>
              <a:t>line (discreet) spectrum</a:t>
            </a:r>
            <a:r>
              <a:rPr lang="en-US" sz="1400" dirty="0" smtClean="0">
                <a:ea typeface="+mn-ea"/>
                <a:cs typeface="+mn-cs"/>
              </a:rPr>
              <a:t> – the sample emits light in narrow regions of the EM spectrum separated by areas where no light (zero intensity) in emitted.</a:t>
            </a:r>
          </a:p>
          <a:p>
            <a:pPr fontAlgn="auto">
              <a:spcAft>
                <a:spcPts val="0"/>
              </a:spcAft>
              <a:buFont typeface="+mj-lt"/>
              <a:buAutoNum type="arabicPeriod"/>
              <a:defRPr/>
            </a:pPr>
            <a:r>
              <a:rPr lang="en-US" sz="1400" dirty="0" smtClean="0">
                <a:ea typeface="+mn-ea"/>
                <a:cs typeface="+mn-cs"/>
              </a:rPr>
              <a:t>Wavelength(s) of maximum intensity, </a:t>
            </a:r>
            <a:r>
              <a:rPr lang="en-US" sz="1400" b="1" dirty="0" err="1" smtClean="0">
                <a:latin typeface="Symbol" pitchFamily="18" charset="2"/>
                <a:ea typeface="+mn-ea"/>
                <a:cs typeface="+mn-cs"/>
              </a:rPr>
              <a:t>l</a:t>
            </a:r>
            <a:r>
              <a:rPr lang="en-US" sz="1400" b="1" baseline="-25000" dirty="0" err="1" smtClean="0">
                <a:ea typeface="+mn-ea"/>
                <a:cs typeface="+mn-cs"/>
              </a:rPr>
              <a:t>max</a:t>
            </a:r>
            <a:r>
              <a:rPr lang="en-US" sz="1400" dirty="0" smtClean="0">
                <a:ea typeface="+mn-ea"/>
                <a:cs typeface="+mn-cs"/>
              </a:rPr>
              <a:t>.</a:t>
            </a:r>
          </a:p>
          <a:p>
            <a:pPr fontAlgn="auto">
              <a:spcAft>
                <a:spcPts val="0"/>
              </a:spcAft>
              <a:buFont typeface="+mj-lt"/>
              <a:buAutoNum type="arabicPeriod"/>
              <a:defRPr/>
            </a:pPr>
            <a:r>
              <a:rPr lang="en-US" sz="1400" dirty="0" smtClean="0">
                <a:ea typeface="+mn-ea"/>
                <a:cs typeface="+mn-cs"/>
              </a:rPr>
              <a:t>The width in nm of the spectral features. Typically this is reported as the width of the feature at half its maximum intensity (</a:t>
            </a:r>
            <a:r>
              <a:rPr lang="en-US" sz="1400" b="1" dirty="0" smtClean="0">
                <a:ea typeface="+mn-ea"/>
                <a:cs typeface="+mn-cs"/>
              </a:rPr>
              <a:t>FWHM</a:t>
            </a:r>
            <a:r>
              <a:rPr lang="en-US" sz="1400" dirty="0" smtClean="0">
                <a:ea typeface="+mn-ea"/>
                <a:cs typeface="+mn-cs"/>
              </a:rPr>
              <a:t>). [A figure illustrating how to measure FWHM of a spectral band would be very helpful to the student here.]</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1" name="Title 1"/>
          <p:cNvSpPr>
            <a:spLocks noGrp="1"/>
          </p:cNvSpPr>
          <p:nvPr>
            <p:ph type="title"/>
          </p:nvPr>
        </p:nvSpPr>
        <p:spPr>
          <a:xfrm>
            <a:off x="457200" y="-76200"/>
            <a:ext cx="8229600" cy="487363"/>
          </a:xfrm>
        </p:spPr>
        <p:txBody>
          <a:bodyPr/>
          <a:lstStyle/>
          <a:p>
            <a:r>
              <a:rPr lang="en-US" sz="2400" b="1" smtClean="0">
                <a:solidFill>
                  <a:srgbClr val="C00000"/>
                </a:solidFill>
              </a:rPr>
              <a:t>Types of Spectra</a:t>
            </a:r>
          </a:p>
        </p:txBody>
      </p:sp>
      <p:sp>
        <p:nvSpPr>
          <p:cNvPr id="3" name="Content Placeholder 2"/>
          <p:cNvSpPr>
            <a:spLocks noGrp="1"/>
          </p:cNvSpPr>
          <p:nvPr>
            <p:ph idx="1"/>
          </p:nvPr>
        </p:nvSpPr>
        <p:spPr>
          <a:xfrm>
            <a:off x="100013" y="304800"/>
            <a:ext cx="8967787" cy="1371600"/>
          </a:xfrm>
        </p:spPr>
        <p:txBody>
          <a:bodyPr rtlCol="0">
            <a:noAutofit/>
          </a:bodyPr>
          <a:lstStyle/>
          <a:p>
            <a:pPr marL="0" indent="0" fontAlgn="auto">
              <a:spcAft>
                <a:spcPts val="0"/>
              </a:spcAft>
              <a:buFont typeface="Arial" pitchFamily="34" charset="0"/>
              <a:buNone/>
              <a:defRPr/>
            </a:pPr>
            <a:r>
              <a:rPr lang="en-US" sz="1400" dirty="0">
                <a:ea typeface="+mn-ea"/>
                <a:cs typeface="+mn-cs"/>
              </a:rPr>
              <a:t>T</a:t>
            </a:r>
            <a:r>
              <a:rPr lang="en-US" sz="1400" dirty="0" smtClean="0">
                <a:ea typeface="+mn-ea"/>
                <a:cs typeface="+mn-cs"/>
              </a:rPr>
              <a:t>ypical spectrophotometers will represent emission data in the form of a spectrum which is a plot of intensity (number of photons striking the detector over a period of time) of light emitted on they-axis  and wavelength on the x-axis. Your text and numerous other resources use an alternative format for depicting the emission spectrum of atoms which we will call the </a:t>
            </a:r>
            <a:r>
              <a:rPr lang="en-US" sz="1400" b="1" dirty="0" smtClean="0">
                <a:ea typeface="+mn-ea"/>
                <a:cs typeface="+mn-cs"/>
              </a:rPr>
              <a:t>color-line spectrum</a:t>
            </a:r>
            <a:r>
              <a:rPr lang="en-US" sz="1400" dirty="0" smtClean="0">
                <a:ea typeface="+mn-ea"/>
                <a:cs typeface="+mn-cs"/>
              </a:rPr>
              <a:t>. In this type of representation the emission information is depicted as a series of colored lines on a black background. This representations depicts regions of zero intensity as black and the wavelength of the emission line within the visible region of the EM spectrum is represented by its color. </a:t>
            </a:r>
          </a:p>
          <a:p>
            <a:pPr fontAlgn="auto">
              <a:spcAft>
                <a:spcPts val="0"/>
              </a:spcAft>
              <a:buFont typeface="Arial" pitchFamily="34" charset="0"/>
              <a:buChar char="•"/>
              <a:defRPr/>
            </a:pPr>
            <a:r>
              <a:rPr lang="en-US" sz="1400" dirty="0" smtClean="0">
                <a:ea typeface="+mn-ea"/>
                <a:cs typeface="+mn-cs"/>
              </a:rPr>
              <a:t>Let’s revisit the visible emission spectrum of neon. Notice that the SIM-Spec depicts the emission spectrum in both formats.</a:t>
            </a:r>
          </a:p>
        </p:txBody>
      </p:sp>
      <p:sp>
        <p:nvSpPr>
          <p:cNvPr id="4" name="Rounded Rectangle 3"/>
          <p:cNvSpPr/>
          <p:nvPr/>
        </p:nvSpPr>
        <p:spPr>
          <a:xfrm>
            <a:off x="152400" y="4067175"/>
            <a:ext cx="8839200" cy="2790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t>Spectroscopy Simulation (SIM-Spec):</a:t>
            </a:r>
          </a:p>
          <a:p>
            <a:pPr algn="ctr" fontAlgn="auto">
              <a:spcBef>
                <a:spcPts val="0"/>
              </a:spcBef>
              <a:spcAft>
                <a:spcPts val="0"/>
              </a:spcAft>
              <a:defRPr/>
            </a:pPr>
            <a:r>
              <a:rPr lang="en-US" sz="3200" dirty="0"/>
              <a:t>Intro Mode (</a:t>
            </a:r>
            <a:r>
              <a:rPr lang="en-US" sz="3200" i="1" dirty="0"/>
              <a:t>c.f. slide #3</a:t>
            </a:r>
            <a:r>
              <a:rPr lang="en-US" sz="3200" dirty="0"/>
              <a:t>)</a:t>
            </a:r>
          </a:p>
        </p:txBody>
      </p:sp>
      <p:sp>
        <p:nvSpPr>
          <p:cNvPr id="56324" name="TextBox 4"/>
          <p:cNvSpPr txBox="1">
            <a:spLocks noChangeArrowheads="1"/>
          </p:cNvSpPr>
          <p:nvPr/>
        </p:nvSpPr>
        <p:spPr bwMode="auto">
          <a:xfrm>
            <a:off x="295275" y="2133600"/>
            <a:ext cx="8734425" cy="1146175"/>
          </a:xfrm>
          <a:prstGeom prst="rect">
            <a:avLst/>
          </a:prstGeom>
          <a:noFill/>
          <a:ln w="9525">
            <a:noFill/>
            <a:miter lim="800000"/>
            <a:headEnd/>
            <a:tailEnd/>
          </a:ln>
        </p:spPr>
        <p:txBody>
          <a:bodyPr>
            <a:prstTxWarp prst="textNoShape">
              <a:avLst/>
            </a:prstTxWarp>
            <a:spAutoFit/>
          </a:bodyPr>
          <a:lstStyle/>
          <a:p>
            <a:pPr>
              <a:spcAft>
                <a:spcPts val="600"/>
              </a:spcAft>
            </a:pPr>
            <a:r>
              <a:rPr lang="en-US" sz="1600" b="1" u="sng">
                <a:solidFill>
                  <a:srgbClr val="0070C0"/>
                </a:solidFill>
                <a:latin typeface="Calibri" pitchFamily="-72" charset="0"/>
              </a:rPr>
              <a:t>QUESTION A18 (G):</a:t>
            </a:r>
            <a:r>
              <a:rPr lang="en-US" sz="1600" b="1">
                <a:solidFill>
                  <a:srgbClr val="0070C0"/>
                </a:solidFill>
                <a:latin typeface="Calibri" pitchFamily="-72" charset="0"/>
              </a:rPr>
              <a:t>  </a:t>
            </a:r>
            <a:r>
              <a:rPr lang="en-US" sz="1600">
                <a:latin typeface="Calibri" pitchFamily="-72" charset="0"/>
              </a:rPr>
              <a:t>How is the intensity of an emission line represented in the color-line spectrum format? [M.C. the color, the thickness of the line, the intensity of the color]</a:t>
            </a:r>
          </a:p>
          <a:p>
            <a:r>
              <a:rPr lang="en-US" sz="1600" b="1" u="sng">
                <a:solidFill>
                  <a:srgbClr val="0070C0"/>
                </a:solidFill>
                <a:latin typeface="Calibri" pitchFamily="-72" charset="0"/>
              </a:rPr>
              <a:t>QUESTION A19 (G):</a:t>
            </a:r>
            <a:r>
              <a:rPr lang="en-US" sz="1600">
                <a:latin typeface="Calibri" pitchFamily="-72" charset="0"/>
              </a:rPr>
              <a:t>  How is the broadness (FWHM) of an emission feature represented in the color-line format? [M.C. with same choices]</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69" name="Title 1"/>
          <p:cNvSpPr>
            <a:spLocks noGrp="1"/>
          </p:cNvSpPr>
          <p:nvPr>
            <p:ph type="title"/>
          </p:nvPr>
        </p:nvSpPr>
        <p:spPr>
          <a:xfrm>
            <a:off x="457200" y="76200"/>
            <a:ext cx="8229600" cy="731838"/>
          </a:xfrm>
        </p:spPr>
        <p:txBody>
          <a:bodyPr/>
          <a:lstStyle/>
          <a:p>
            <a:r>
              <a:rPr lang="en-US" sz="2400" b="1" smtClean="0">
                <a:solidFill>
                  <a:srgbClr val="C00000"/>
                </a:solidFill>
              </a:rPr>
              <a:t>Let’s Think About It.</a:t>
            </a:r>
          </a:p>
        </p:txBody>
      </p:sp>
      <p:sp>
        <p:nvSpPr>
          <p:cNvPr id="3" name="Content Placeholder 2"/>
          <p:cNvSpPr>
            <a:spLocks noGrp="1"/>
          </p:cNvSpPr>
          <p:nvPr>
            <p:ph idx="1"/>
          </p:nvPr>
        </p:nvSpPr>
        <p:spPr>
          <a:xfrm>
            <a:off x="152400" y="838200"/>
            <a:ext cx="8763000" cy="5486400"/>
          </a:xfrm>
        </p:spPr>
        <p:txBody>
          <a:bodyPr rtlCol="0">
            <a:normAutofit/>
          </a:bodyPr>
          <a:lstStyle/>
          <a:p>
            <a:pPr fontAlgn="auto">
              <a:spcAft>
                <a:spcPts val="0"/>
              </a:spcAft>
              <a:buFont typeface="Arial" pitchFamily="34" charset="0"/>
              <a:buChar char="•"/>
              <a:defRPr/>
            </a:pPr>
            <a:r>
              <a:rPr lang="en-US" sz="2400" dirty="0" smtClean="0">
                <a:ea typeface="+mn-ea"/>
                <a:cs typeface="+mn-cs"/>
              </a:rPr>
              <a:t>This section will contain a series of questions aimed at getting students to understand that light is a form of energy and the emission of light is a manner in which excited-state matter can lose energy.</a:t>
            </a:r>
          </a:p>
          <a:p>
            <a:pPr fontAlgn="auto">
              <a:spcAft>
                <a:spcPts val="0"/>
              </a:spcAft>
              <a:buFont typeface="Arial" pitchFamily="34" charset="0"/>
              <a:buChar char="•"/>
              <a:defRPr/>
            </a:pPr>
            <a:r>
              <a:rPr lang="en-US" sz="2400" dirty="0" smtClean="0">
                <a:ea typeface="+mn-ea"/>
                <a:cs typeface="+mn-cs"/>
              </a:rPr>
              <a:t>Questions 1 and 2 are graded with feedback.</a:t>
            </a:r>
          </a:p>
          <a:p>
            <a:pPr fontAlgn="auto">
              <a:spcAft>
                <a:spcPts val="0"/>
              </a:spcAft>
              <a:buFont typeface="Arial" pitchFamily="34" charset="0"/>
              <a:buChar char="•"/>
              <a:defRPr/>
            </a:pPr>
            <a:r>
              <a:rPr lang="en-US" sz="2400" dirty="0" smtClean="0">
                <a:ea typeface="+mn-ea"/>
                <a:cs typeface="+mn-cs"/>
              </a:rPr>
              <a:t>Question 3 is a free response ungraded question for the report or some sort of drag-and-drop exercise.</a:t>
            </a:r>
          </a:p>
          <a:p>
            <a:pPr marL="971550" lvl="1" indent="-514350" fontAlgn="auto">
              <a:spcAft>
                <a:spcPts val="0"/>
              </a:spcAft>
              <a:buFont typeface="+mj-lt"/>
              <a:buAutoNum type="arabicPeriod"/>
              <a:defRPr/>
            </a:pPr>
            <a:r>
              <a:rPr lang="en-US" sz="2000" dirty="0" smtClean="0">
                <a:ea typeface="+mn-ea"/>
              </a:rPr>
              <a:t>When a sample emits photons of light is it gaining or losing energy?</a:t>
            </a:r>
          </a:p>
          <a:p>
            <a:pPr lvl="2" indent="-171450" fontAlgn="auto">
              <a:spcAft>
                <a:spcPts val="0"/>
              </a:spcAft>
              <a:buFont typeface="Arial" pitchFamily="34" charset="0"/>
              <a:buChar char="•"/>
              <a:defRPr/>
            </a:pPr>
            <a:r>
              <a:rPr lang="en-US" sz="1600" dirty="0" smtClean="0">
                <a:ea typeface="+mn-ea"/>
              </a:rPr>
              <a:t>Multiple-choice with feedback</a:t>
            </a:r>
          </a:p>
          <a:p>
            <a:pPr marL="971550" lvl="1" indent="-514350" fontAlgn="auto">
              <a:spcAft>
                <a:spcPts val="0"/>
              </a:spcAft>
              <a:buFont typeface="+mj-lt"/>
              <a:buAutoNum type="arabicPeriod"/>
              <a:defRPr/>
            </a:pPr>
            <a:r>
              <a:rPr lang="en-US" sz="2000" dirty="0" smtClean="0">
                <a:ea typeface="+mn-ea"/>
              </a:rPr>
              <a:t>The amount of energy lost by a sample is related to..(select all that apply)</a:t>
            </a:r>
          </a:p>
          <a:p>
            <a:pPr lvl="2" fontAlgn="auto">
              <a:spcAft>
                <a:spcPts val="0"/>
              </a:spcAft>
              <a:buFont typeface="Arial" pitchFamily="34" charset="0"/>
              <a:buChar char="•"/>
              <a:defRPr/>
            </a:pPr>
            <a:r>
              <a:rPr lang="en-US" sz="1600" dirty="0" smtClean="0">
                <a:ea typeface="+mn-ea"/>
              </a:rPr>
              <a:t>Options to select from include: wavelength of the photon, frequency of photon, speed of the photon, mass of the photon (any other good distractors are welcome).</a:t>
            </a:r>
          </a:p>
          <a:p>
            <a:pPr marL="971550" lvl="1" indent="-514350" fontAlgn="auto">
              <a:spcAft>
                <a:spcPts val="0"/>
              </a:spcAft>
              <a:buFont typeface="+mj-lt"/>
              <a:buAutoNum type="arabicPeriod"/>
              <a:defRPr/>
            </a:pPr>
            <a:r>
              <a:rPr lang="en-US" sz="2000" dirty="0" smtClean="0">
                <a:ea typeface="+mn-ea"/>
              </a:rPr>
              <a:t>Where does the energy that the sample  (light-bulb, LED, neon lamp) is losing come from?</a:t>
            </a:r>
            <a:endParaRPr lang="en-US" sz="1600" dirty="0" smtClean="0">
              <a:ea typeface="+mn-ea"/>
            </a:endParaRPr>
          </a:p>
          <a:p>
            <a:pPr lvl="2" fontAlgn="auto">
              <a:spcAft>
                <a:spcPts val="0"/>
              </a:spcAft>
              <a:buFont typeface="Arial" pitchFamily="34" charset="0"/>
              <a:buChar char="•"/>
              <a:defRPr/>
            </a:pPr>
            <a:r>
              <a:rPr lang="en-US" sz="1600" dirty="0" smtClean="0">
                <a:ea typeface="+mn-ea"/>
              </a:rPr>
              <a:t>In this case they will have an input box for each type of sample looked at so far.</a:t>
            </a:r>
            <a:endParaRPr lang="en-US" sz="1600" dirty="0">
              <a:ea typeface="+mn-e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7" name="Title 1"/>
          <p:cNvSpPr>
            <a:spLocks noGrp="1"/>
          </p:cNvSpPr>
          <p:nvPr>
            <p:ph type="title"/>
          </p:nvPr>
        </p:nvSpPr>
        <p:spPr>
          <a:xfrm>
            <a:off x="457200" y="76200"/>
            <a:ext cx="8229600" cy="731838"/>
          </a:xfrm>
        </p:spPr>
        <p:txBody>
          <a:bodyPr/>
          <a:lstStyle/>
          <a:p>
            <a:r>
              <a:rPr lang="en-US" sz="2400" b="1" smtClean="0">
                <a:solidFill>
                  <a:srgbClr val="C00000"/>
                </a:solidFill>
              </a:rPr>
              <a:t>Let’s Think About It.</a:t>
            </a:r>
          </a:p>
        </p:txBody>
      </p:sp>
      <p:sp>
        <p:nvSpPr>
          <p:cNvPr id="3" name="Content Placeholder 2"/>
          <p:cNvSpPr>
            <a:spLocks noGrp="1"/>
          </p:cNvSpPr>
          <p:nvPr>
            <p:ph idx="1"/>
          </p:nvPr>
        </p:nvSpPr>
        <p:spPr>
          <a:xfrm>
            <a:off x="152400" y="685800"/>
            <a:ext cx="8763000" cy="4267200"/>
          </a:xfrm>
        </p:spPr>
        <p:txBody>
          <a:bodyPr rtlCol="0">
            <a:normAutofit lnSpcReduction="10000"/>
          </a:bodyPr>
          <a:lstStyle/>
          <a:p>
            <a:pPr fontAlgn="auto">
              <a:spcAft>
                <a:spcPts val="0"/>
              </a:spcAft>
              <a:buFont typeface="Arial" pitchFamily="34" charset="0"/>
              <a:buChar char="•"/>
              <a:defRPr/>
            </a:pPr>
            <a:r>
              <a:rPr lang="en-US" sz="2400" dirty="0" smtClean="0">
                <a:ea typeface="+mn-ea"/>
                <a:cs typeface="+mn-cs"/>
              </a:rPr>
              <a:t>When energy is added to a sample, the atoms within that sample become energetically excited. These energized atoms are said to be in an </a:t>
            </a:r>
            <a:r>
              <a:rPr lang="en-US" sz="2400" b="1" dirty="0" smtClean="0">
                <a:ea typeface="+mn-ea"/>
                <a:cs typeface="+mn-cs"/>
              </a:rPr>
              <a:t>excited-state</a:t>
            </a:r>
            <a:r>
              <a:rPr lang="en-US" sz="2400" dirty="0" smtClean="0">
                <a:ea typeface="+mn-ea"/>
                <a:cs typeface="+mn-cs"/>
              </a:rPr>
              <a:t> rather than the state they are in under “normal” conditions (low temperatures like room temperature and atmospheric pressure) – termed the </a:t>
            </a:r>
            <a:r>
              <a:rPr lang="en-US" sz="2400" b="1" dirty="0" smtClean="0">
                <a:ea typeface="+mn-ea"/>
                <a:cs typeface="+mn-cs"/>
              </a:rPr>
              <a:t>ground-state</a:t>
            </a:r>
            <a:r>
              <a:rPr lang="en-US" sz="2400" dirty="0" smtClean="0">
                <a:ea typeface="+mn-ea"/>
                <a:cs typeface="+mn-cs"/>
              </a:rPr>
              <a:t>.</a:t>
            </a:r>
          </a:p>
          <a:p>
            <a:pPr fontAlgn="auto">
              <a:spcAft>
                <a:spcPts val="0"/>
              </a:spcAft>
              <a:buFont typeface="Arial" pitchFamily="34" charset="0"/>
              <a:buChar char="•"/>
              <a:defRPr/>
            </a:pPr>
            <a:r>
              <a:rPr lang="en-US" sz="2400" dirty="0" smtClean="0">
                <a:ea typeface="+mn-ea"/>
                <a:cs typeface="+mn-cs"/>
              </a:rPr>
              <a:t>A convenient way of depicting these higher energy states in a graphical model is to draw a simple energy diagram [a visual example like the one below is needed].</a:t>
            </a:r>
            <a:endParaRPr lang="en-US" sz="1200" dirty="0">
              <a:ea typeface="+mn-ea"/>
              <a:cs typeface="+mn-cs"/>
            </a:endParaRPr>
          </a:p>
          <a:p>
            <a:pPr lvl="1" fontAlgn="auto">
              <a:spcAft>
                <a:spcPts val="0"/>
              </a:spcAft>
              <a:buFont typeface="Arial" pitchFamily="34" charset="0"/>
              <a:buChar char="–"/>
              <a:defRPr/>
            </a:pPr>
            <a:r>
              <a:rPr lang="en-US" sz="2000" dirty="0" smtClean="0">
                <a:ea typeface="+mn-ea"/>
              </a:rPr>
              <a:t>These types of diagrams contain the following features:</a:t>
            </a:r>
          </a:p>
          <a:p>
            <a:pPr lvl="2" fontAlgn="auto">
              <a:spcAft>
                <a:spcPts val="0"/>
              </a:spcAft>
              <a:buFont typeface="Arial" pitchFamily="34" charset="0"/>
              <a:buChar char="•"/>
              <a:defRPr/>
            </a:pPr>
            <a:r>
              <a:rPr lang="en-US" sz="1600" dirty="0" smtClean="0">
                <a:ea typeface="+mn-ea"/>
              </a:rPr>
              <a:t>Energy is represented on the vertical axis relative to the lowest energy state (ground-state)</a:t>
            </a:r>
          </a:p>
          <a:p>
            <a:pPr lvl="2" fontAlgn="auto">
              <a:spcAft>
                <a:spcPts val="0"/>
              </a:spcAft>
              <a:buFont typeface="Arial" pitchFamily="34" charset="0"/>
              <a:buChar char="•"/>
              <a:defRPr/>
            </a:pPr>
            <a:r>
              <a:rPr lang="en-US" sz="1600" dirty="0" smtClean="0">
                <a:ea typeface="+mn-ea"/>
              </a:rPr>
              <a:t>Lines represent different energetically excited states</a:t>
            </a:r>
          </a:p>
          <a:p>
            <a:pPr lvl="2" fontAlgn="auto">
              <a:spcAft>
                <a:spcPts val="0"/>
              </a:spcAft>
              <a:buFont typeface="Arial" pitchFamily="34" charset="0"/>
              <a:buChar char="•"/>
              <a:defRPr/>
            </a:pPr>
            <a:r>
              <a:rPr lang="en-US" sz="1600" dirty="0" smtClean="0">
                <a:ea typeface="+mn-ea"/>
              </a:rPr>
              <a:t>Arrows represent transitions between these states.</a:t>
            </a:r>
          </a:p>
        </p:txBody>
      </p:sp>
      <p:cxnSp>
        <p:nvCxnSpPr>
          <p:cNvPr id="5" name="Straight Connector 4"/>
          <p:cNvCxnSpPr/>
          <p:nvPr/>
        </p:nvCxnSpPr>
        <p:spPr>
          <a:xfrm>
            <a:off x="1066800" y="5334000"/>
            <a:ext cx="0" cy="1371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420" name="TextBox 5"/>
          <p:cNvSpPr txBox="1">
            <a:spLocks noChangeArrowheads="1"/>
          </p:cNvSpPr>
          <p:nvPr/>
        </p:nvSpPr>
        <p:spPr bwMode="auto">
          <a:xfrm rot="-5400000">
            <a:off x="2381" y="5869782"/>
            <a:ext cx="1636713" cy="336550"/>
          </a:xfrm>
          <a:prstGeom prst="rect">
            <a:avLst/>
          </a:prstGeom>
          <a:noFill/>
          <a:ln w="9525">
            <a:noFill/>
            <a:miter lim="800000"/>
            <a:headEnd/>
            <a:tailEnd/>
          </a:ln>
        </p:spPr>
        <p:txBody>
          <a:bodyPr wrap="none">
            <a:prstTxWarp prst="textNoShape">
              <a:avLst/>
            </a:prstTxWarp>
            <a:spAutoFit/>
          </a:bodyPr>
          <a:lstStyle/>
          <a:p>
            <a:r>
              <a:rPr lang="en-US" sz="1600">
                <a:latin typeface="Calibri" pitchFamily="-72" charset="0"/>
              </a:rPr>
              <a:t>Increasing Energy</a:t>
            </a:r>
          </a:p>
        </p:txBody>
      </p:sp>
      <p:cxnSp>
        <p:nvCxnSpPr>
          <p:cNvPr id="8" name="Straight Connector 7"/>
          <p:cNvCxnSpPr/>
          <p:nvPr/>
        </p:nvCxnSpPr>
        <p:spPr>
          <a:xfrm>
            <a:off x="1295400" y="6705600"/>
            <a:ext cx="6858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0422" name="TextBox 8"/>
          <p:cNvSpPr txBox="1">
            <a:spLocks noChangeArrowheads="1"/>
          </p:cNvSpPr>
          <p:nvPr/>
        </p:nvSpPr>
        <p:spPr bwMode="auto">
          <a:xfrm>
            <a:off x="2133600" y="6567488"/>
            <a:ext cx="1011238" cy="274637"/>
          </a:xfrm>
          <a:prstGeom prst="rect">
            <a:avLst/>
          </a:prstGeom>
          <a:noFill/>
          <a:ln w="9525">
            <a:noFill/>
            <a:miter lim="800000"/>
            <a:headEnd/>
            <a:tailEnd/>
          </a:ln>
        </p:spPr>
        <p:txBody>
          <a:bodyPr wrap="none">
            <a:prstTxWarp prst="textNoShape">
              <a:avLst/>
            </a:prstTxWarp>
            <a:spAutoFit/>
          </a:bodyPr>
          <a:lstStyle/>
          <a:p>
            <a:r>
              <a:rPr lang="en-US" sz="1200">
                <a:solidFill>
                  <a:srgbClr val="0070C0"/>
                </a:solidFill>
                <a:latin typeface="Calibri" pitchFamily="-72" charset="0"/>
              </a:rPr>
              <a:t>Ground-state</a:t>
            </a:r>
          </a:p>
        </p:txBody>
      </p:sp>
      <p:cxnSp>
        <p:nvCxnSpPr>
          <p:cNvPr id="10" name="Straight Connector 9"/>
          <p:cNvCxnSpPr/>
          <p:nvPr/>
        </p:nvCxnSpPr>
        <p:spPr>
          <a:xfrm>
            <a:off x="1285875" y="5624513"/>
            <a:ext cx="685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0424" name="TextBox 10"/>
          <p:cNvSpPr txBox="1">
            <a:spLocks noChangeArrowheads="1"/>
          </p:cNvSpPr>
          <p:nvPr/>
        </p:nvSpPr>
        <p:spPr bwMode="auto">
          <a:xfrm>
            <a:off x="2124075" y="5486400"/>
            <a:ext cx="987425"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latin typeface="Calibri" pitchFamily="-72" charset="0"/>
              </a:rPr>
              <a:t>Excited-state</a:t>
            </a:r>
          </a:p>
        </p:txBody>
      </p:sp>
      <p:cxnSp>
        <p:nvCxnSpPr>
          <p:cNvPr id="13" name="Straight Arrow Connector 12"/>
          <p:cNvCxnSpPr/>
          <p:nvPr/>
        </p:nvCxnSpPr>
        <p:spPr>
          <a:xfrm>
            <a:off x="1524000" y="5624513"/>
            <a:ext cx="0" cy="10810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426" name="TextBox 13"/>
          <p:cNvSpPr txBox="1">
            <a:spLocks noChangeArrowheads="1"/>
          </p:cNvSpPr>
          <p:nvPr/>
        </p:nvSpPr>
        <p:spPr bwMode="auto">
          <a:xfrm>
            <a:off x="1638300" y="5980113"/>
            <a:ext cx="4137025" cy="304800"/>
          </a:xfrm>
          <a:prstGeom prst="rect">
            <a:avLst/>
          </a:prstGeom>
          <a:noFill/>
          <a:ln w="9525">
            <a:noFill/>
            <a:miter lim="800000"/>
            <a:headEnd/>
            <a:tailEnd/>
          </a:ln>
        </p:spPr>
        <p:txBody>
          <a:bodyPr wrap="none">
            <a:prstTxWarp prst="textNoShape">
              <a:avLst/>
            </a:prstTxWarp>
            <a:spAutoFit/>
          </a:bodyPr>
          <a:lstStyle/>
          <a:p>
            <a:r>
              <a:rPr lang="en-US" sz="1400">
                <a:latin typeface="Calibri" pitchFamily="-72" charset="0"/>
              </a:rPr>
              <a:t>Transition between the excited-state and ground-state</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5" name="Title 1"/>
          <p:cNvSpPr>
            <a:spLocks noGrp="1"/>
          </p:cNvSpPr>
          <p:nvPr>
            <p:ph type="title"/>
          </p:nvPr>
        </p:nvSpPr>
        <p:spPr>
          <a:xfrm>
            <a:off x="457200" y="76200"/>
            <a:ext cx="8229600" cy="731838"/>
          </a:xfrm>
        </p:spPr>
        <p:txBody>
          <a:bodyPr/>
          <a:lstStyle/>
          <a:p>
            <a:r>
              <a:rPr lang="en-US" sz="2400" b="1" smtClean="0">
                <a:solidFill>
                  <a:srgbClr val="C00000"/>
                </a:solidFill>
              </a:rPr>
              <a:t>Let’s Think About It.</a:t>
            </a:r>
          </a:p>
        </p:txBody>
      </p:sp>
      <p:sp>
        <p:nvSpPr>
          <p:cNvPr id="3" name="Content Placeholder 2"/>
          <p:cNvSpPr>
            <a:spLocks noGrp="1"/>
          </p:cNvSpPr>
          <p:nvPr>
            <p:ph idx="1"/>
          </p:nvPr>
        </p:nvSpPr>
        <p:spPr>
          <a:xfrm>
            <a:off x="152400" y="685800"/>
            <a:ext cx="8763000" cy="2057400"/>
          </a:xfrm>
        </p:spPr>
        <p:txBody>
          <a:bodyPr rtlCol="0">
            <a:normAutofit fontScale="92500" lnSpcReduction="10000"/>
          </a:bodyPr>
          <a:lstStyle/>
          <a:p>
            <a:pPr fontAlgn="auto">
              <a:spcAft>
                <a:spcPts val="0"/>
              </a:spcAft>
              <a:buFont typeface="Arial" pitchFamily="34" charset="0"/>
              <a:buChar char="•"/>
              <a:defRPr/>
            </a:pPr>
            <a:r>
              <a:rPr lang="en-US" sz="2400" dirty="0" smtClean="0">
                <a:ea typeface="+mn-ea"/>
                <a:cs typeface="+mn-cs"/>
              </a:rPr>
              <a:t>The energy diagrams are useful in understanding the energetic changes a particular atom or material undergoes. </a:t>
            </a:r>
          </a:p>
          <a:p>
            <a:pPr marL="457200" indent="-457200" fontAlgn="auto">
              <a:spcAft>
                <a:spcPts val="0"/>
              </a:spcAft>
              <a:buFont typeface="+mj-lt"/>
              <a:buAutoNum type="arabicPeriod"/>
              <a:defRPr/>
            </a:pPr>
            <a:r>
              <a:rPr lang="en-US" sz="2400" dirty="0" smtClean="0">
                <a:ea typeface="+mn-ea"/>
                <a:cs typeface="+mn-cs"/>
              </a:rPr>
              <a:t>Below are two energy diagrams representing loss of energy from two different excited-states. The </a:t>
            </a:r>
            <a:r>
              <a:rPr lang="en-US" sz="2400" dirty="0" smtClean="0">
                <a:latin typeface="Symbol" pitchFamily="18" charset="2"/>
                <a:ea typeface="+mn-ea"/>
                <a:cs typeface="+mn-cs"/>
              </a:rPr>
              <a:t>D</a:t>
            </a:r>
            <a:r>
              <a:rPr lang="en-US" sz="2400" dirty="0" smtClean="0">
                <a:ea typeface="+mn-ea"/>
                <a:cs typeface="+mn-cs"/>
              </a:rPr>
              <a:t>E value is the difference in energy in J between the two states. Answer the following questions regarding these two diagrams.</a:t>
            </a:r>
            <a:endParaRPr lang="en-US" sz="1200" dirty="0">
              <a:ea typeface="+mn-ea"/>
              <a:cs typeface="+mn-cs"/>
            </a:endParaRPr>
          </a:p>
        </p:txBody>
      </p:sp>
      <p:grpSp>
        <p:nvGrpSpPr>
          <p:cNvPr id="62467" name="Group 3"/>
          <p:cNvGrpSpPr>
            <a:grpSpLocks/>
          </p:cNvGrpSpPr>
          <p:nvPr/>
        </p:nvGrpSpPr>
        <p:grpSpPr bwMode="auto">
          <a:xfrm>
            <a:off x="652463" y="2781300"/>
            <a:ext cx="2492375" cy="1636713"/>
            <a:chOff x="652046" y="2781636"/>
            <a:chExt cx="2492200" cy="1636377"/>
          </a:xfrm>
        </p:grpSpPr>
        <p:cxnSp>
          <p:nvCxnSpPr>
            <p:cNvPr id="5" name="Straight Connector 4"/>
            <p:cNvCxnSpPr/>
            <p:nvPr/>
          </p:nvCxnSpPr>
          <p:spPr>
            <a:xfrm>
              <a:off x="1066354" y="2895913"/>
              <a:ext cx="0" cy="13713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480" name="TextBox 5"/>
            <p:cNvSpPr txBox="1">
              <a:spLocks noChangeArrowheads="1"/>
            </p:cNvSpPr>
            <p:nvPr/>
          </p:nvSpPr>
          <p:spPr bwMode="auto">
            <a:xfrm rot="-5400000">
              <a:off x="2120" y="3431562"/>
              <a:ext cx="1636377" cy="336526"/>
            </a:xfrm>
            <a:prstGeom prst="rect">
              <a:avLst/>
            </a:prstGeom>
            <a:noFill/>
            <a:ln w="9525">
              <a:noFill/>
              <a:miter lim="800000"/>
              <a:headEnd/>
              <a:tailEnd/>
            </a:ln>
          </p:spPr>
          <p:txBody>
            <a:bodyPr wrap="none">
              <a:prstTxWarp prst="textNoShape">
                <a:avLst/>
              </a:prstTxWarp>
              <a:spAutoFit/>
            </a:bodyPr>
            <a:lstStyle/>
            <a:p>
              <a:r>
                <a:rPr lang="en-US" sz="1600">
                  <a:latin typeface="Calibri" pitchFamily="-72" charset="0"/>
                </a:rPr>
                <a:t>Increasing Energy</a:t>
              </a:r>
            </a:p>
          </p:txBody>
        </p:sp>
        <p:cxnSp>
          <p:nvCxnSpPr>
            <p:cNvPr id="8" name="Straight Connector 7"/>
            <p:cNvCxnSpPr/>
            <p:nvPr/>
          </p:nvCxnSpPr>
          <p:spPr>
            <a:xfrm>
              <a:off x="1294938" y="4267231"/>
              <a:ext cx="68575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2482" name="TextBox 8"/>
            <p:cNvSpPr txBox="1">
              <a:spLocks noChangeArrowheads="1"/>
            </p:cNvSpPr>
            <p:nvPr/>
          </p:nvSpPr>
          <p:spPr bwMode="auto">
            <a:xfrm>
              <a:off x="2133080" y="4129147"/>
              <a:ext cx="1011166" cy="274581"/>
            </a:xfrm>
            <a:prstGeom prst="rect">
              <a:avLst/>
            </a:prstGeom>
            <a:noFill/>
            <a:ln w="9525">
              <a:noFill/>
              <a:miter lim="800000"/>
              <a:headEnd/>
              <a:tailEnd/>
            </a:ln>
          </p:spPr>
          <p:txBody>
            <a:bodyPr wrap="none">
              <a:prstTxWarp prst="textNoShape">
                <a:avLst/>
              </a:prstTxWarp>
              <a:spAutoFit/>
            </a:bodyPr>
            <a:lstStyle/>
            <a:p>
              <a:r>
                <a:rPr lang="en-US" sz="1200">
                  <a:solidFill>
                    <a:srgbClr val="0070C0"/>
                  </a:solidFill>
                  <a:latin typeface="Calibri" pitchFamily="-72" charset="0"/>
                </a:rPr>
                <a:t>Ground-state</a:t>
              </a:r>
            </a:p>
          </p:txBody>
        </p:sp>
        <p:cxnSp>
          <p:nvCxnSpPr>
            <p:cNvPr id="10" name="Straight Connector 9"/>
            <p:cNvCxnSpPr/>
            <p:nvPr/>
          </p:nvCxnSpPr>
          <p:spPr>
            <a:xfrm>
              <a:off x="1285414" y="3186366"/>
              <a:ext cx="6857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2484" name="TextBox 10"/>
            <p:cNvSpPr txBox="1">
              <a:spLocks noChangeArrowheads="1"/>
            </p:cNvSpPr>
            <p:nvPr/>
          </p:nvSpPr>
          <p:spPr bwMode="auto">
            <a:xfrm>
              <a:off x="2123555" y="3048281"/>
              <a:ext cx="987356" cy="274582"/>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latin typeface="Calibri" pitchFamily="-72" charset="0"/>
                </a:rPr>
                <a:t>Excited-state</a:t>
              </a:r>
            </a:p>
          </p:txBody>
        </p:sp>
        <p:cxnSp>
          <p:nvCxnSpPr>
            <p:cNvPr id="13" name="Straight Arrow Connector 12"/>
            <p:cNvCxnSpPr/>
            <p:nvPr/>
          </p:nvCxnSpPr>
          <p:spPr>
            <a:xfrm>
              <a:off x="1523522" y="3186366"/>
              <a:ext cx="0" cy="10808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2468" name="Group 14"/>
          <p:cNvGrpSpPr>
            <a:grpSpLocks/>
          </p:cNvGrpSpPr>
          <p:nvPr/>
        </p:nvGrpSpPr>
        <p:grpSpPr bwMode="auto">
          <a:xfrm>
            <a:off x="3733800" y="2781300"/>
            <a:ext cx="2492375" cy="1666875"/>
            <a:chOff x="652046" y="2735936"/>
            <a:chExt cx="2492200" cy="1666589"/>
          </a:xfrm>
        </p:grpSpPr>
        <p:cxnSp>
          <p:nvCxnSpPr>
            <p:cNvPr id="16" name="Straight Connector 15"/>
            <p:cNvCxnSpPr/>
            <p:nvPr/>
          </p:nvCxnSpPr>
          <p:spPr>
            <a:xfrm>
              <a:off x="1066355" y="2896246"/>
              <a:ext cx="0" cy="13713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473" name="TextBox 16"/>
            <p:cNvSpPr txBox="1">
              <a:spLocks noChangeArrowheads="1"/>
            </p:cNvSpPr>
            <p:nvPr/>
          </p:nvSpPr>
          <p:spPr bwMode="auto">
            <a:xfrm rot="-5400000">
              <a:off x="2093" y="3385889"/>
              <a:ext cx="1636431" cy="336526"/>
            </a:xfrm>
            <a:prstGeom prst="rect">
              <a:avLst/>
            </a:prstGeom>
            <a:noFill/>
            <a:ln w="9525">
              <a:noFill/>
              <a:miter lim="800000"/>
              <a:headEnd/>
              <a:tailEnd/>
            </a:ln>
          </p:spPr>
          <p:txBody>
            <a:bodyPr wrap="none">
              <a:prstTxWarp prst="textNoShape">
                <a:avLst/>
              </a:prstTxWarp>
              <a:spAutoFit/>
            </a:bodyPr>
            <a:lstStyle/>
            <a:p>
              <a:r>
                <a:rPr lang="en-US" sz="1600">
                  <a:latin typeface="Calibri" pitchFamily="-72" charset="0"/>
                </a:rPr>
                <a:t>Increasing Energy</a:t>
              </a:r>
            </a:p>
          </p:txBody>
        </p:sp>
        <p:cxnSp>
          <p:nvCxnSpPr>
            <p:cNvPr id="18" name="Straight Connector 17"/>
            <p:cNvCxnSpPr/>
            <p:nvPr/>
          </p:nvCxnSpPr>
          <p:spPr>
            <a:xfrm>
              <a:off x="1294939" y="4267611"/>
              <a:ext cx="68575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2475" name="TextBox 18"/>
            <p:cNvSpPr txBox="1">
              <a:spLocks noChangeArrowheads="1"/>
            </p:cNvSpPr>
            <p:nvPr/>
          </p:nvSpPr>
          <p:spPr bwMode="auto">
            <a:xfrm>
              <a:off x="2133080" y="4127934"/>
              <a:ext cx="1011166" cy="274591"/>
            </a:xfrm>
            <a:prstGeom prst="rect">
              <a:avLst/>
            </a:prstGeom>
            <a:noFill/>
            <a:ln w="9525">
              <a:noFill/>
              <a:miter lim="800000"/>
              <a:headEnd/>
              <a:tailEnd/>
            </a:ln>
          </p:spPr>
          <p:txBody>
            <a:bodyPr wrap="none">
              <a:prstTxWarp prst="textNoShape">
                <a:avLst/>
              </a:prstTxWarp>
              <a:spAutoFit/>
            </a:bodyPr>
            <a:lstStyle/>
            <a:p>
              <a:r>
                <a:rPr lang="en-US" sz="1200">
                  <a:solidFill>
                    <a:srgbClr val="0070C0"/>
                  </a:solidFill>
                  <a:latin typeface="Calibri" pitchFamily="-72" charset="0"/>
                </a:rPr>
                <a:t>Ground-state</a:t>
              </a:r>
            </a:p>
          </p:txBody>
        </p:sp>
        <p:cxnSp>
          <p:nvCxnSpPr>
            <p:cNvPr id="20" name="Straight Connector 19"/>
            <p:cNvCxnSpPr/>
            <p:nvPr/>
          </p:nvCxnSpPr>
          <p:spPr>
            <a:xfrm>
              <a:off x="1285415" y="3535899"/>
              <a:ext cx="6857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2477" name="TextBox 20"/>
            <p:cNvSpPr txBox="1">
              <a:spLocks noChangeArrowheads="1"/>
            </p:cNvSpPr>
            <p:nvPr/>
          </p:nvSpPr>
          <p:spPr bwMode="auto">
            <a:xfrm>
              <a:off x="2094982" y="3397810"/>
              <a:ext cx="987356" cy="274590"/>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latin typeface="Calibri" pitchFamily="-72" charset="0"/>
                </a:rPr>
                <a:t>Excited-state</a:t>
              </a:r>
            </a:p>
          </p:txBody>
        </p:sp>
        <p:cxnSp>
          <p:nvCxnSpPr>
            <p:cNvPr id="22" name="Straight Arrow Connector 21"/>
            <p:cNvCxnSpPr/>
            <p:nvPr/>
          </p:nvCxnSpPr>
          <p:spPr>
            <a:xfrm>
              <a:off x="1523523" y="3550184"/>
              <a:ext cx="0" cy="71742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2469" name="TextBox 11"/>
          <p:cNvSpPr txBox="1">
            <a:spLocks noChangeArrowheads="1"/>
          </p:cNvSpPr>
          <p:nvPr/>
        </p:nvSpPr>
        <p:spPr bwMode="auto">
          <a:xfrm>
            <a:off x="400050" y="4648200"/>
            <a:ext cx="8743950" cy="2014538"/>
          </a:xfrm>
          <a:prstGeom prst="rect">
            <a:avLst/>
          </a:prstGeom>
          <a:noFill/>
          <a:ln w="9525">
            <a:noFill/>
            <a:miter lim="800000"/>
            <a:headEnd/>
            <a:tailEnd/>
          </a:ln>
        </p:spPr>
        <p:txBody>
          <a:bodyPr>
            <a:prstTxWarp prst="textNoShape">
              <a:avLst/>
            </a:prstTxWarp>
            <a:spAutoFit/>
          </a:bodyPr>
          <a:lstStyle/>
          <a:p>
            <a:pPr marL="457200" indent="-457200">
              <a:tabLst>
                <a:tab pos="457200" algn="l"/>
              </a:tabLst>
            </a:pPr>
            <a:r>
              <a:rPr lang="en-US">
                <a:latin typeface="Calibri" pitchFamily="-72" charset="0"/>
              </a:rPr>
              <a:t>1a. 	Which diagram represents a transition where the greater amount of energy is lost?</a:t>
            </a:r>
          </a:p>
          <a:p>
            <a:pPr marL="457200" indent="-457200">
              <a:tabLst>
                <a:tab pos="457200" algn="l"/>
              </a:tabLst>
            </a:pPr>
            <a:r>
              <a:rPr lang="en-US">
                <a:latin typeface="Calibri" pitchFamily="-72" charset="0"/>
              </a:rPr>
              <a:t>1b.	If the energy in each diagram is lost in the form of a photon of visible light calculate the wavelength of the photon lost in each example.</a:t>
            </a:r>
          </a:p>
          <a:p>
            <a:pPr marL="457200" indent="-457200">
              <a:tabLst>
                <a:tab pos="457200" algn="l"/>
              </a:tabLst>
            </a:pPr>
            <a:r>
              <a:rPr lang="en-US">
                <a:latin typeface="Calibri" pitchFamily="-72" charset="0"/>
              </a:rPr>
              <a:t>1c.	Assign each photon to the appropriate region of the EM spectrum. If it is part of the visible region then assign the correct color. [This could be a drag-and-drop type question where the student could drag the value or an icon such as photonA and photonB onto a scale representing the EM spectrum.]</a:t>
            </a:r>
          </a:p>
        </p:txBody>
      </p:sp>
      <p:sp>
        <p:nvSpPr>
          <p:cNvPr id="62470" name="TextBox 22"/>
          <p:cNvSpPr txBox="1">
            <a:spLocks noChangeArrowheads="1"/>
          </p:cNvSpPr>
          <p:nvPr/>
        </p:nvSpPr>
        <p:spPr bwMode="auto">
          <a:xfrm>
            <a:off x="4738688" y="3759200"/>
            <a:ext cx="1381125" cy="304800"/>
          </a:xfrm>
          <a:prstGeom prst="rect">
            <a:avLst/>
          </a:prstGeom>
          <a:noFill/>
          <a:ln w="9525">
            <a:noFill/>
            <a:miter lim="800000"/>
            <a:headEnd/>
            <a:tailEnd/>
          </a:ln>
        </p:spPr>
        <p:txBody>
          <a:bodyPr wrap="none">
            <a:prstTxWarp prst="textNoShape">
              <a:avLst/>
            </a:prstTxWarp>
            <a:spAutoFit/>
          </a:bodyPr>
          <a:lstStyle/>
          <a:p>
            <a:r>
              <a:rPr lang="en-US" sz="1400">
                <a:latin typeface="Symbol" pitchFamily="-72" charset="2"/>
              </a:rPr>
              <a:t>D</a:t>
            </a:r>
            <a:r>
              <a:rPr lang="en-US" sz="1400">
                <a:latin typeface="Calibri" pitchFamily="-72" charset="0"/>
              </a:rPr>
              <a:t>E = 3.27×10</a:t>
            </a:r>
            <a:r>
              <a:rPr lang="en-US" sz="1400" baseline="30000">
                <a:latin typeface="Calibri" pitchFamily="-72" charset="0"/>
              </a:rPr>
              <a:t>-19</a:t>
            </a:r>
            <a:r>
              <a:rPr lang="en-US" sz="1400">
                <a:latin typeface="Calibri" pitchFamily="-72" charset="0"/>
              </a:rPr>
              <a:t> J</a:t>
            </a:r>
          </a:p>
        </p:txBody>
      </p:sp>
      <p:sp>
        <p:nvSpPr>
          <p:cNvPr id="62471" name="TextBox 23"/>
          <p:cNvSpPr txBox="1">
            <a:spLocks noChangeArrowheads="1"/>
          </p:cNvSpPr>
          <p:nvPr/>
        </p:nvSpPr>
        <p:spPr bwMode="auto">
          <a:xfrm>
            <a:off x="1708150" y="3565525"/>
            <a:ext cx="1381125" cy="304800"/>
          </a:xfrm>
          <a:prstGeom prst="rect">
            <a:avLst/>
          </a:prstGeom>
          <a:noFill/>
          <a:ln w="9525">
            <a:noFill/>
            <a:miter lim="800000"/>
            <a:headEnd/>
            <a:tailEnd/>
          </a:ln>
        </p:spPr>
        <p:txBody>
          <a:bodyPr wrap="none">
            <a:prstTxWarp prst="textNoShape">
              <a:avLst/>
            </a:prstTxWarp>
            <a:spAutoFit/>
          </a:bodyPr>
          <a:lstStyle/>
          <a:p>
            <a:r>
              <a:rPr lang="en-US" sz="1400">
                <a:latin typeface="Symbol" pitchFamily="-72" charset="2"/>
              </a:rPr>
              <a:t>D</a:t>
            </a:r>
            <a:r>
              <a:rPr lang="en-US" sz="1400">
                <a:latin typeface="Calibri" pitchFamily="-72" charset="0"/>
              </a:rPr>
              <a:t>E = 4.81×10</a:t>
            </a:r>
            <a:r>
              <a:rPr lang="en-US" sz="1400" baseline="30000">
                <a:latin typeface="Calibri" pitchFamily="-72" charset="0"/>
              </a:rPr>
              <a:t>-19</a:t>
            </a:r>
            <a:r>
              <a:rPr lang="en-US" sz="1400">
                <a:latin typeface="Calibri" pitchFamily="-72" charset="0"/>
              </a:rPr>
              <a:t> J</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3" name="Title 1"/>
          <p:cNvSpPr>
            <a:spLocks noGrp="1"/>
          </p:cNvSpPr>
          <p:nvPr>
            <p:ph type="title"/>
          </p:nvPr>
        </p:nvSpPr>
        <p:spPr>
          <a:xfrm>
            <a:off x="457200" y="76200"/>
            <a:ext cx="8229600" cy="457200"/>
          </a:xfrm>
        </p:spPr>
        <p:txBody>
          <a:bodyPr/>
          <a:lstStyle/>
          <a:p>
            <a:r>
              <a:rPr lang="en-US" sz="2400" b="1" smtClean="0">
                <a:solidFill>
                  <a:srgbClr val="C00000"/>
                </a:solidFill>
              </a:rPr>
              <a:t>Let’s Think About It.</a:t>
            </a:r>
          </a:p>
        </p:txBody>
      </p:sp>
      <p:sp>
        <p:nvSpPr>
          <p:cNvPr id="3" name="Content Placeholder 2"/>
          <p:cNvSpPr>
            <a:spLocks noGrp="1"/>
          </p:cNvSpPr>
          <p:nvPr>
            <p:ph idx="1"/>
          </p:nvPr>
        </p:nvSpPr>
        <p:spPr>
          <a:xfrm>
            <a:off x="152400" y="457200"/>
            <a:ext cx="8763000" cy="1143000"/>
          </a:xfrm>
        </p:spPr>
        <p:txBody>
          <a:bodyPr rtlCol="0">
            <a:normAutofit fontScale="92500" lnSpcReduction="10000"/>
          </a:bodyPr>
          <a:lstStyle/>
          <a:p>
            <a:pPr marL="0" indent="0" fontAlgn="auto">
              <a:spcAft>
                <a:spcPts val="0"/>
              </a:spcAft>
              <a:buFont typeface="Arial" pitchFamily="34" charset="0"/>
              <a:buNone/>
              <a:tabLst>
                <a:tab pos="685800" algn="l"/>
              </a:tabLst>
              <a:defRPr/>
            </a:pPr>
            <a:r>
              <a:rPr lang="en-US" sz="1600" b="1" u="sng" dirty="0" smtClean="0">
                <a:solidFill>
                  <a:srgbClr val="00B050"/>
                </a:solidFill>
                <a:ea typeface="+mn-ea"/>
                <a:cs typeface="+mn-cs"/>
              </a:rPr>
              <a:t>TASK:</a:t>
            </a:r>
            <a:r>
              <a:rPr lang="en-US" sz="1600" dirty="0" smtClean="0">
                <a:ea typeface="+mn-ea"/>
                <a:cs typeface="+mn-cs"/>
              </a:rPr>
              <a:t>	Draw a representative energy level diagram for the light-bulb, the [randomly chosen color] LED, and the selected region of the neon lamp spectrum [show a spectrum from 650-670 nm]. Be sure to consider how you could build an energy diagram that represents the different types of spectra (i.e. broad and continuous versus narrow and discreet. You can check the relevance of your model by clicking the “check model” button which will generate a spectrum based on your model for comparison to your saved spectra.</a:t>
            </a:r>
            <a:endParaRPr lang="en-US" sz="1600" b="1" u="sng" dirty="0" smtClean="0">
              <a:solidFill>
                <a:srgbClr val="0070C0"/>
              </a:solidFill>
              <a:ea typeface="+mn-ea"/>
              <a:cs typeface="+mn-cs"/>
            </a:endParaRPr>
          </a:p>
        </p:txBody>
      </p:sp>
      <p:sp>
        <p:nvSpPr>
          <p:cNvPr id="64515" name="TextBox 3"/>
          <p:cNvSpPr txBox="1">
            <a:spLocks noChangeArrowheads="1"/>
          </p:cNvSpPr>
          <p:nvPr/>
        </p:nvSpPr>
        <p:spPr bwMode="auto">
          <a:xfrm>
            <a:off x="152400" y="1600200"/>
            <a:ext cx="8610600" cy="2536825"/>
          </a:xfrm>
          <a:prstGeom prst="rect">
            <a:avLst/>
          </a:prstGeom>
          <a:noFill/>
          <a:ln w="9525">
            <a:noFill/>
            <a:miter lim="800000"/>
            <a:headEnd/>
            <a:tailEnd/>
          </a:ln>
        </p:spPr>
        <p:txBody>
          <a:bodyPr>
            <a:prstTxWarp prst="textNoShape">
              <a:avLst/>
            </a:prstTxWarp>
            <a:spAutoFit/>
          </a:bodyPr>
          <a:lstStyle/>
          <a:p>
            <a:r>
              <a:rPr lang="en-US" sz="1600" b="1">
                <a:solidFill>
                  <a:srgbClr val="00B050"/>
                </a:solidFill>
                <a:latin typeface="Calibri" pitchFamily="-72" charset="0"/>
              </a:rPr>
              <a:t>[Note to designers]:</a:t>
            </a:r>
            <a:r>
              <a:rPr lang="en-US" sz="1600">
                <a:latin typeface="Calibri" pitchFamily="-72" charset="0"/>
              </a:rPr>
              <a:t> </a:t>
            </a:r>
          </a:p>
          <a:p>
            <a:r>
              <a:rPr lang="en-US" sz="1600">
                <a:latin typeface="Calibri" pitchFamily="-72" charset="0"/>
              </a:rPr>
              <a:t>I envision this task being of a Guided Inquiry nature. </a:t>
            </a:r>
            <a:r>
              <a:rPr lang="en-US" sz="1600" b="1">
                <a:solidFill>
                  <a:srgbClr val="FF0000"/>
                </a:solidFill>
                <a:latin typeface="Calibri" pitchFamily="-72" charset="0"/>
              </a:rPr>
              <a:t>Questions are under construction.</a:t>
            </a:r>
          </a:p>
          <a:p>
            <a:r>
              <a:rPr lang="en-US" sz="1600">
                <a:latin typeface="Calibri" pitchFamily="-72" charset="0"/>
              </a:rPr>
              <a:t>In this TASK a tool should be available where students can drag a series of components onto a blank energy diagram that contains the y-axis and the ground-state. Here is some functionality I am thinking of:</a:t>
            </a:r>
          </a:p>
          <a:p>
            <a:pPr marL="742950" lvl="1" indent="-285750">
              <a:buFont typeface="Wingdings" pitchFamily="-72" charset="2"/>
              <a:buChar char="Ø"/>
            </a:pPr>
            <a:r>
              <a:rPr lang="en-US" sz="1600">
                <a:latin typeface="Calibri" pitchFamily="-72" charset="0"/>
              </a:rPr>
              <a:t>They can select from a single excited state or have the option to build a “thicker” cluster of excited states where the thickness can be related to the FWHM in terms of energy.</a:t>
            </a:r>
          </a:p>
          <a:p>
            <a:pPr marL="742950" lvl="1" indent="-285750">
              <a:buFont typeface="Wingdings" pitchFamily="-72" charset="2"/>
              <a:buChar char="Ø"/>
            </a:pPr>
            <a:r>
              <a:rPr lang="en-US" sz="1600">
                <a:latin typeface="Calibri" pitchFamily="-72" charset="0"/>
              </a:rPr>
              <a:t>They can then drag this onto their energy diagram and add an transition arrow. The relative position of the excited-state manifold can then be set by inputting a transition energy based on the </a:t>
            </a:r>
            <a:r>
              <a:rPr lang="en-US" sz="1600">
                <a:latin typeface="Symbol" pitchFamily="-72" charset="2"/>
              </a:rPr>
              <a:t>l</a:t>
            </a:r>
            <a:r>
              <a:rPr lang="en-US" sz="1600" baseline="-25000">
                <a:latin typeface="Calibri" pitchFamily="-72" charset="0"/>
              </a:rPr>
              <a:t>max</a:t>
            </a:r>
            <a:r>
              <a:rPr lang="en-US" sz="1600">
                <a:latin typeface="Calibri" pitchFamily="-72" charset="0"/>
              </a:rPr>
              <a:t> value from the spectra.</a:t>
            </a:r>
          </a:p>
        </p:txBody>
      </p:sp>
      <p:grpSp>
        <p:nvGrpSpPr>
          <p:cNvPr id="64516" name="Group 14"/>
          <p:cNvGrpSpPr>
            <a:grpSpLocks/>
          </p:cNvGrpSpPr>
          <p:nvPr/>
        </p:nvGrpSpPr>
        <p:grpSpPr bwMode="auto">
          <a:xfrm>
            <a:off x="152400" y="4419600"/>
            <a:ext cx="8839200" cy="2362200"/>
            <a:chOff x="152400" y="4495800"/>
            <a:chExt cx="8839200" cy="2362199"/>
          </a:xfrm>
        </p:grpSpPr>
        <p:sp>
          <p:nvSpPr>
            <p:cNvPr id="16" name="Rounded Rectangle 15"/>
            <p:cNvSpPr/>
            <p:nvPr/>
          </p:nvSpPr>
          <p:spPr>
            <a:xfrm>
              <a:off x="152400" y="4495800"/>
              <a:ext cx="8839200" cy="23621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200" dirty="0"/>
            </a:p>
          </p:txBody>
        </p:sp>
        <p:cxnSp>
          <p:nvCxnSpPr>
            <p:cNvPr id="17" name="Straight Connector 16"/>
            <p:cNvCxnSpPr/>
            <p:nvPr/>
          </p:nvCxnSpPr>
          <p:spPr>
            <a:xfrm>
              <a:off x="2905125" y="5105400"/>
              <a:ext cx="0" cy="13715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4519" name="TextBox 17"/>
            <p:cNvSpPr txBox="1">
              <a:spLocks noChangeArrowheads="1"/>
            </p:cNvSpPr>
            <p:nvPr/>
          </p:nvSpPr>
          <p:spPr bwMode="auto">
            <a:xfrm rot="-5400000">
              <a:off x="1840707" y="5641181"/>
              <a:ext cx="1636712" cy="336550"/>
            </a:xfrm>
            <a:prstGeom prst="rect">
              <a:avLst/>
            </a:prstGeom>
            <a:noFill/>
            <a:ln w="9525">
              <a:noFill/>
              <a:miter lim="800000"/>
              <a:headEnd/>
              <a:tailEnd/>
            </a:ln>
          </p:spPr>
          <p:txBody>
            <a:bodyPr wrap="none">
              <a:prstTxWarp prst="textNoShape">
                <a:avLst/>
              </a:prstTxWarp>
              <a:spAutoFit/>
            </a:bodyPr>
            <a:lstStyle/>
            <a:p>
              <a:r>
                <a:rPr lang="en-US" sz="1600">
                  <a:latin typeface="Calibri" pitchFamily="-72" charset="0"/>
                </a:rPr>
                <a:t>Increasing Energy</a:t>
              </a:r>
            </a:p>
          </p:txBody>
        </p:sp>
        <p:cxnSp>
          <p:nvCxnSpPr>
            <p:cNvPr id="19" name="Straight Connector 18"/>
            <p:cNvCxnSpPr/>
            <p:nvPr/>
          </p:nvCxnSpPr>
          <p:spPr>
            <a:xfrm>
              <a:off x="3133725" y="6476999"/>
              <a:ext cx="6858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521" name="TextBox 19"/>
            <p:cNvSpPr txBox="1">
              <a:spLocks noChangeArrowheads="1"/>
            </p:cNvSpPr>
            <p:nvPr/>
          </p:nvSpPr>
          <p:spPr bwMode="auto">
            <a:xfrm>
              <a:off x="3971925" y="6338887"/>
              <a:ext cx="1011238" cy="274637"/>
            </a:xfrm>
            <a:prstGeom prst="rect">
              <a:avLst/>
            </a:prstGeom>
            <a:noFill/>
            <a:ln w="9525">
              <a:noFill/>
              <a:miter lim="800000"/>
              <a:headEnd/>
              <a:tailEnd/>
            </a:ln>
          </p:spPr>
          <p:txBody>
            <a:bodyPr wrap="none">
              <a:prstTxWarp prst="textNoShape">
                <a:avLst/>
              </a:prstTxWarp>
              <a:spAutoFit/>
            </a:bodyPr>
            <a:lstStyle/>
            <a:p>
              <a:r>
                <a:rPr lang="en-US" sz="1200">
                  <a:solidFill>
                    <a:srgbClr val="0070C0"/>
                  </a:solidFill>
                  <a:latin typeface="Calibri" pitchFamily="-72" charset="0"/>
                </a:rPr>
                <a:t>Ground-state</a:t>
              </a:r>
            </a:p>
          </p:txBody>
        </p:sp>
        <p:cxnSp>
          <p:nvCxnSpPr>
            <p:cNvPr id="21" name="Straight Connector 20"/>
            <p:cNvCxnSpPr/>
            <p:nvPr/>
          </p:nvCxnSpPr>
          <p:spPr>
            <a:xfrm>
              <a:off x="3124200" y="5395913"/>
              <a:ext cx="685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4523" name="TextBox 21"/>
            <p:cNvSpPr txBox="1">
              <a:spLocks noChangeArrowheads="1"/>
            </p:cNvSpPr>
            <p:nvPr/>
          </p:nvSpPr>
          <p:spPr bwMode="auto">
            <a:xfrm>
              <a:off x="3962400" y="5257800"/>
              <a:ext cx="987425" cy="274637"/>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latin typeface="Calibri" pitchFamily="-72" charset="0"/>
                </a:rPr>
                <a:t>Excited-state</a:t>
              </a:r>
            </a:p>
          </p:txBody>
        </p:sp>
        <p:cxnSp>
          <p:nvCxnSpPr>
            <p:cNvPr id="23" name="Straight Arrow Connector 22"/>
            <p:cNvCxnSpPr/>
            <p:nvPr/>
          </p:nvCxnSpPr>
          <p:spPr>
            <a:xfrm>
              <a:off x="3362325" y="5395913"/>
              <a:ext cx="0" cy="10810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525" name="TextBox 23"/>
            <p:cNvSpPr txBox="1">
              <a:spLocks noChangeArrowheads="1"/>
            </p:cNvSpPr>
            <p:nvPr/>
          </p:nvSpPr>
          <p:spPr bwMode="auto">
            <a:xfrm>
              <a:off x="3476625" y="5751512"/>
              <a:ext cx="4137025" cy="304800"/>
            </a:xfrm>
            <a:prstGeom prst="rect">
              <a:avLst/>
            </a:prstGeom>
            <a:noFill/>
            <a:ln w="9525">
              <a:noFill/>
              <a:miter lim="800000"/>
              <a:headEnd/>
              <a:tailEnd/>
            </a:ln>
          </p:spPr>
          <p:txBody>
            <a:bodyPr wrap="none">
              <a:prstTxWarp prst="textNoShape">
                <a:avLst/>
              </a:prstTxWarp>
              <a:spAutoFit/>
            </a:bodyPr>
            <a:lstStyle/>
            <a:p>
              <a:r>
                <a:rPr lang="en-US" sz="1400">
                  <a:latin typeface="Calibri" pitchFamily="-72" charset="0"/>
                </a:rPr>
                <a:t>Transition between the excited-state and ground-state</a:t>
              </a:r>
            </a:p>
          </p:txBody>
        </p:sp>
        <p:sp>
          <p:nvSpPr>
            <p:cNvPr id="64526" name="TextBox 24"/>
            <p:cNvSpPr txBox="1">
              <a:spLocks noChangeArrowheads="1"/>
            </p:cNvSpPr>
            <p:nvPr/>
          </p:nvSpPr>
          <p:spPr bwMode="auto">
            <a:xfrm>
              <a:off x="301625" y="4583112"/>
              <a:ext cx="3184525" cy="396875"/>
            </a:xfrm>
            <a:prstGeom prst="rect">
              <a:avLst/>
            </a:prstGeom>
            <a:noFill/>
            <a:ln w="9525">
              <a:noFill/>
              <a:miter lim="800000"/>
              <a:headEnd/>
              <a:tailEnd/>
            </a:ln>
          </p:spPr>
          <p:txBody>
            <a:bodyPr wrap="none">
              <a:prstTxWarp prst="textNoShape">
                <a:avLst/>
              </a:prstTxWarp>
              <a:spAutoFit/>
            </a:bodyPr>
            <a:lstStyle/>
            <a:p>
              <a:r>
                <a:rPr lang="en-US" sz="2000" b="1">
                  <a:solidFill>
                    <a:srgbClr val="002060"/>
                  </a:solidFill>
                  <a:latin typeface="Calibri" pitchFamily="-72" charset="0"/>
                </a:rPr>
                <a:t>Energy Diagram Builder Tool</a:t>
              </a: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1" name="Title 1"/>
          <p:cNvSpPr>
            <a:spLocks noGrp="1"/>
          </p:cNvSpPr>
          <p:nvPr>
            <p:ph type="title"/>
          </p:nvPr>
        </p:nvSpPr>
        <p:spPr>
          <a:xfrm>
            <a:off x="457200" y="-76200"/>
            <a:ext cx="8229600" cy="487363"/>
          </a:xfrm>
        </p:spPr>
        <p:txBody>
          <a:bodyPr/>
          <a:lstStyle/>
          <a:p>
            <a:r>
              <a:rPr lang="en-US" sz="2400" b="1" smtClean="0">
                <a:solidFill>
                  <a:srgbClr val="C00000"/>
                </a:solidFill>
              </a:rPr>
              <a:t>Atomic Emission Spectra [visible region only]</a:t>
            </a:r>
          </a:p>
        </p:txBody>
      </p:sp>
      <p:sp>
        <p:nvSpPr>
          <p:cNvPr id="66562" name="Content Placeholder 2"/>
          <p:cNvSpPr>
            <a:spLocks noGrp="1"/>
          </p:cNvSpPr>
          <p:nvPr>
            <p:ph idx="1"/>
          </p:nvPr>
        </p:nvSpPr>
        <p:spPr>
          <a:xfrm>
            <a:off x="100013" y="304800"/>
            <a:ext cx="8967787" cy="1371600"/>
          </a:xfrm>
        </p:spPr>
        <p:txBody>
          <a:bodyPr/>
          <a:lstStyle/>
          <a:p>
            <a:pPr marL="0" indent="0">
              <a:buFont typeface="Arial" pitchFamily="-72" charset="0"/>
              <a:buNone/>
            </a:pPr>
            <a:r>
              <a:rPr lang="en-US" sz="1400" smtClean="0"/>
              <a:t>In this section we will explore the emission of a series of gas-filled discharge tubes. Much like the neon sign, these glass tubes contain a low-pressure gaseous sample of a particular element. When a voltage is applied across the tube through electrodes at either end; the discharge tube will emit light. “Neon” signs are one of the most common applications of gas-filled discharge tubes but by no means the only one. The general phenomenon of atomic emission has various applications ranging from  entertainment (fireworks), environmental analysis (the quantitation of elements in samples), and astronomy (the characterization of the composition of stars).</a:t>
            </a:r>
          </a:p>
        </p:txBody>
      </p:sp>
      <p:sp>
        <p:nvSpPr>
          <p:cNvPr id="4" name="Rounded Rectangle 3"/>
          <p:cNvSpPr/>
          <p:nvPr/>
        </p:nvSpPr>
        <p:spPr>
          <a:xfrm>
            <a:off x="152400" y="4495800"/>
            <a:ext cx="8839200" cy="2362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t>Spectroscopy Simulation (SIM-Spec):</a:t>
            </a:r>
          </a:p>
          <a:p>
            <a:pPr algn="ctr" fontAlgn="auto">
              <a:spcBef>
                <a:spcPts val="0"/>
              </a:spcBef>
              <a:spcAft>
                <a:spcPts val="0"/>
              </a:spcAft>
              <a:defRPr/>
            </a:pPr>
            <a:r>
              <a:rPr lang="en-US" sz="3200" dirty="0"/>
              <a:t>Atomic Emission Macro: Mode 1 </a:t>
            </a:r>
            <a:r>
              <a:rPr lang="en-US" sz="3200" dirty="0"/>
              <a:t>(</a:t>
            </a:r>
            <a:r>
              <a:rPr lang="en-US" sz="3200" i="1" dirty="0"/>
              <a:t>c.f. slide </a:t>
            </a:r>
            <a:r>
              <a:rPr lang="en-US" sz="3200" i="1" dirty="0"/>
              <a:t>#7</a:t>
            </a:r>
            <a:r>
              <a:rPr lang="en-US" sz="3200" dirty="0"/>
              <a:t>)</a:t>
            </a:r>
            <a:endParaRPr lang="en-US" sz="3200" dirty="0"/>
          </a:p>
        </p:txBody>
      </p:sp>
      <p:sp>
        <p:nvSpPr>
          <p:cNvPr id="66564" name="TextBox 4"/>
          <p:cNvSpPr txBox="1">
            <a:spLocks noChangeArrowheads="1"/>
          </p:cNvSpPr>
          <p:nvPr/>
        </p:nvSpPr>
        <p:spPr bwMode="auto">
          <a:xfrm>
            <a:off x="409575" y="3048000"/>
            <a:ext cx="8734425" cy="1390650"/>
          </a:xfrm>
          <a:prstGeom prst="rect">
            <a:avLst/>
          </a:prstGeom>
          <a:noFill/>
          <a:ln w="9525">
            <a:noFill/>
            <a:miter lim="800000"/>
            <a:headEnd/>
            <a:tailEnd/>
          </a:ln>
        </p:spPr>
        <p:txBody>
          <a:bodyPr>
            <a:prstTxWarp prst="textNoShape">
              <a:avLst/>
            </a:prstTxWarp>
            <a:spAutoFit/>
          </a:bodyPr>
          <a:lstStyle/>
          <a:p>
            <a:pPr>
              <a:spcAft>
                <a:spcPts val="600"/>
              </a:spcAft>
            </a:pPr>
            <a:r>
              <a:rPr lang="en-US" sz="1600" b="1" u="sng">
                <a:solidFill>
                  <a:srgbClr val="0070C0"/>
                </a:solidFill>
                <a:latin typeface="Calibri" pitchFamily="-72" charset="0"/>
              </a:rPr>
              <a:t>QUESTION B2 (G):</a:t>
            </a:r>
            <a:r>
              <a:rPr lang="en-US" sz="1600" b="1">
                <a:solidFill>
                  <a:srgbClr val="0070C0"/>
                </a:solidFill>
                <a:latin typeface="Calibri" pitchFamily="-72" charset="0"/>
              </a:rPr>
              <a:t>  </a:t>
            </a:r>
            <a:r>
              <a:rPr lang="en-US" sz="1600">
                <a:latin typeface="Calibri" pitchFamily="-72" charset="0"/>
              </a:rPr>
              <a:t>Which features of this spectrum are similar to that of neon and which are different? [This could be a drag-and-drop type exercise where they have the choice of discreet spectrum, continuous spctrum, </a:t>
            </a:r>
            <a:r>
              <a:rPr lang="en-US" sz="1600">
                <a:latin typeface="Symbol" pitchFamily="-72" charset="2"/>
              </a:rPr>
              <a:t>l</a:t>
            </a:r>
            <a:r>
              <a:rPr lang="en-US" sz="1600" baseline="-25000">
                <a:latin typeface="Calibri" pitchFamily="-72" charset="0"/>
              </a:rPr>
              <a:t>max</a:t>
            </a:r>
            <a:r>
              <a:rPr lang="en-US" sz="1600">
                <a:latin typeface="Calibri" pitchFamily="-72" charset="0"/>
              </a:rPr>
              <a:t>, and FWHM]</a:t>
            </a:r>
          </a:p>
          <a:p>
            <a:r>
              <a:rPr lang="en-US" sz="1600" b="1" u="sng">
                <a:solidFill>
                  <a:srgbClr val="0070C0"/>
                </a:solidFill>
                <a:latin typeface="Calibri" pitchFamily="-72" charset="0"/>
              </a:rPr>
              <a:t>QUESTION B1’ (U):</a:t>
            </a:r>
            <a:r>
              <a:rPr lang="en-US" sz="1600">
                <a:latin typeface="Calibri" pitchFamily="-72" charset="0"/>
              </a:rPr>
              <a:t>  Revisit and modify, if necessary, your answer to question B1 based on your observations. </a:t>
            </a:r>
          </a:p>
        </p:txBody>
      </p:sp>
      <p:sp>
        <p:nvSpPr>
          <p:cNvPr id="6" name="Content Placeholder 2"/>
          <p:cNvSpPr txBox="1">
            <a:spLocks/>
          </p:cNvSpPr>
          <p:nvPr/>
        </p:nvSpPr>
        <p:spPr>
          <a:xfrm>
            <a:off x="152400" y="2133600"/>
            <a:ext cx="8610600" cy="558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US" sz="1400" dirty="0" smtClean="0"/>
              <a:t>You already analyzed the spectrum of neon. Now let’s explore the spectra of other elements.</a:t>
            </a:r>
          </a:p>
          <a:p>
            <a:pPr fontAlgn="auto">
              <a:spcAft>
                <a:spcPts val="0"/>
              </a:spcAft>
              <a:buFont typeface="+mj-lt"/>
              <a:buAutoNum type="arabicPeriod"/>
              <a:defRPr/>
            </a:pPr>
            <a:r>
              <a:rPr lang="en-US" sz="1400" dirty="0" smtClean="0"/>
              <a:t>Select the H discharge tube, collect a spectrum, and save it.</a:t>
            </a:r>
          </a:p>
          <a:p>
            <a:pPr fontAlgn="auto">
              <a:spcAft>
                <a:spcPts val="0"/>
              </a:spcAft>
              <a:buFont typeface="+mj-lt"/>
              <a:buAutoNum type="arabicPeriod"/>
              <a:defRPr/>
            </a:pPr>
            <a:r>
              <a:rPr lang="en-US" sz="1400" dirty="0" smtClean="0"/>
              <a:t>Select the Ne discharge tube, collect a spectrum, and save it.</a:t>
            </a:r>
          </a:p>
        </p:txBody>
      </p:sp>
      <p:sp>
        <p:nvSpPr>
          <p:cNvPr id="66566" name="TextBox 6"/>
          <p:cNvSpPr txBox="1">
            <a:spLocks noChangeArrowheads="1"/>
          </p:cNvSpPr>
          <p:nvPr/>
        </p:nvSpPr>
        <p:spPr bwMode="auto">
          <a:xfrm>
            <a:off x="361950" y="1600200"/>
            <a:ext cx="8705850" cy="657225"/>
          </a:xfrm>
          <a:prstGeom prst="rect">
            <a:avLst/>
          </a:prstGeom>
          <a:noFill/>
          <a:ln w="9525">
            <a:noFill/>
            <a:miter lim="800000"/>
            <a:headEnd/>
            <a:tailEnd/>
          </a:ln>
        </p:spPr>
        <p:txBody>
          <a:bodyPr>
            <a:prstTxWarp prst="textNoShape">
              <a:avLst/>
            </a:prstTxWarp>
            <a:spAutoFit/>
          </a:bodyPr>
          <a:lstStyle/>
          <a:p>
            <a:pPr>
              <a:spcAft>
                <a:spcPts val="600"/>
              </a:spcAft>
            </a:pPr>
            <a:r>
              <a:rPr lang="en-US" sz="1600" b="1" u="sng">
                <a:solidFill>
                  <a:srgbClr val="0070C0"/>
                </a:solidFill>
                <a:latin typeface="Calibri" pitchFamily="-72" charset="0"/>
              </a:rPr>
              <a:t>QUESTION B1 (U):</a:t>
            </a:r>
            <a:r>
              <a:rPr lang="en-US" sz="1600" b="1">
                <a:solidFill>
                  <a:srgbClr val="0070C0"/>
                </a:solidFill>
                <a:latin typeface="Calibri" pitchFamily="-72" charset="0"/>
              </a:rPr>
              <a:t>  </a:t>
            </a:r>
            <a:r>
              <a:rPr lang="en-US" sz="1600">
                <a:latin typeface="Calibri" pitchFamily="-72" charset="0"/>
              </a:rPr>
              <a:t>Do you think that discharge tubes filled with different elements will produce similar or different spectra? Briefly explain your reasoning.</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09" name="Title 1"/>
          <p:cNvSpPr>
            <a:spLocks noGrp="1"/>
          </p:cNvSpPr>
          <p:nvPr>
            <p:ph type="title"/>
          </p:nvPr>
        </p:nvSpPr>
        <p:spPr>
          <a:xfrm>
            <a:off x="457200" y="-76200"/>
            <a:ext cx="8229600" cy="487363"/>
          </a:xfrm>
        </p:spPr>
        <p:txBody>
          <a:bodyPr/>
          <a:lstStyle/>
          <a:p>
            <a:r>
              <a:rPr lang="en-US" sz="2400" b="1" smtClean="0">
                <a:solidFill>
                  <a:srgbClr val="C00000"/>
                </a:solidFill>
              </a:rPr>
              <a:t>Atomic Emission Spectra [Periodic Trends]</a:t>
            </a:r>
          </a:p>
        </p:txBody>
      </p:sp>
      <p:sp>
        <p:nvSpPr>
          <p:cNvPr id="4" name="Rounded Rectangle 3"/>
          <p:cNvSpPr/>
          <p:nvPr/>
        </p:nvSpPr>
        <p:spPr>
          <a:xfrm>
            <a:off x="152400" y="3962400"/>
            <a:ext cx="8839200" cy="2790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t>Spectroscopy Simulation (SIM-Spec):</a:t>
            </a:r>
          </a:p>
          <a:p>
            <a:pPr algn="ctr" fontAlgn="auto">
              <a:spcBef>
                <a:spcPts val="0"/>
              </a:spcBef>
              <a:spcAft>
                <a:spcPts val="0"/>
              </a:spcAft>
              <a:defRPr/>
            </a:pPr>
            <a:r>
              <a:rPr lang="en-US" sz="3200" dirty="0"/>
              <a:t>Atomic Emission Macro: Mode 1 </a:t>
            </a:r>
            <a:r>
              <a:rPr lang="en-US" sz="3200" dirty="0"/>
              <a:t>(</a:t>
            </a:r>
            <a:r>
              <a:rPr lang="en-US" sz="3200" i="1" dirty="0"/>
              <a:t>c.f. slide </a:t>
            </a:r>
            <a:r>
              <a:rPr lang="en-US" sz="3200" i="1" dirty="0"/>
              <a:t>#7</a:t>
            </a:r>
            <a:r>
              <a:rPr lang="en-US" sz="3200" dirty="0"/>
              <a:t>)</a:t>
            </a:r>
            <a:endParaRPr lang="en-US" sz="3200" dirty="0"/>
          </a:p>
        </p:txBody>
      </p:sp>
      <p:sp>
        <p:nvSpPr>
          <p:cNvPr id="68611" name="TextBox 4"/>
          <p:cNvSpPr txBox="1">
            <a:spLocks noChangeArrowheads="1"/>
          </p:cNvSpPr>
          <p:nvPr/>
        </p:nvSpPr>
        <p:spPr bwMode="auto">
          <a:xfrm>
            <a:off x="409575" y="2514600"/>
            <a:ext cx="8734425" cy="1390650"/>
          </a:xfrm>
          <a:prstGeom prst="rect">
            <a:avLst/>
          </a:prstGeom>
          <a:noFill/>
          <a:ln w="9525">
            <a:noFill/>
            <a:miter lim="800000"/>
            <a:headEnd/>
            <a:tailEnd/>
          </a:ln>
        </p:spPr>
        <p:txBody>
          <a:bodyPr>
            <a:prstTxWarp prst="textNoShape">
              <a:avLst/>
            </a:prstTxWarp>
            <a:spAutoFit/>
          </a:bodyPr>
          <a:lstStyle/>
          <a:p>
            <a:pPr>
              <a:spcAft>
                <a:spcPts val="600"/>
              </a:spcAft>
            </a:pPr>
            <a:r>
              <a:rPr lang="en-US" sz="1600" b="1" u="sng">
                <a:solidFill>
                  <a:srgbClr val="0070C0"/>
                </a:solidFill>
                <a:latin typeface="Calibri" pitchFamily="-72" charset="0"/>
              </a:rPr>
              <a:t>QUESTION B5 (U):</a:t>
            </a:r>
            <a:r>
              <a:rPr lang="en-US" sz="1600" b="1">
                <a:solidFill>
                  <a:srgbClr val="0070C0"/>
                </a:solidFill>
                <a:latin typeface="Calibri" pitchFamily="-72" charset="0"/>
              </a:rPr>
              <a:t>  </a:t>
            </a:r>
            <a:r>
              <a:rPr lang="en-US" sz="1600">
                <a:latin typeface="Calibri" pitchFamily="-72" charset="0"/>
              </a:rPr>
              <a:t>Are there any periodic trends within a period that you can devise from the available spectra?</a:t>
            </a:r>
          </a:p>
          <a:p>
            <a:r>
              <a:rPr lang="en-US" sz="1600" b="1" u="sng">
                <a:solidFill>
                  <a:srgbClr val="0070C0"/>
                </a:solidFill>
                <a:latin typeface="Calibri" pitchFamily="-72" charset="0"/>
              </a:rPr>
              <a:t>QUESTION B6 (U):</a:t>
            </a:r>
            <a:r>
              <a:rPr lang="en-US" sz="1600" b="1">
                <a:solidFill>
                  <a:srgbClr val="0070C0"/>
                </a:solidFill>
                <a:latin typeface="Calibri" pitchFamily="-72" charset="0"/>
              </a:rPr>
              <a:t>  </a:t>
            </a:r>
            <a:r>
              <a:rPr lang="en-US" sz="1600">
                <a:latin typeface="Calibri" pitchFamily="-72" charset="0"/>
              </a:rPr>
              <a:t>Are there any periodic trends within a group that you can devise from the available spectra?</a:t>
            </a:r>
          </a:p>
          <a:p>
            <a:r>
              <a:rPr lang="en-US" sz="1600" b="1" u="sng">
                <a:solidFill>
                  <a:srgbClr val="0070C0"/>
                </a:solidFill>
                <a:latin typeface="Calibri" pitchFamily="-72" charset="0"/>
              </a:rPr>
              <a:t>QUESTION B7 (U):</a:t>
            </a:r>
            <a:r>
              <a:rPr lang="en-US" sz="1600">
                <a:latin typeface="Calibri" pitchFamily="-72" charset="0"/>
              </a:rPr>
              <a:t>  Can you think of other properties of these elements that correlate to your trends?</a:t>
            </a:r>
          </a:p>
        </p:txBody>
      </p:sp>
      <p:sp>
        <p:nvSpPr>
          <p:cNvPr id="6" name="Content Placeholder 2"/>
          <p:cNvSpPr txBox="1">
            <a:spLocks/>
          </p:cNvSpPr>
          <p:nvPr/>
        </p:nvSpPr>
        <p:spPr>
          <a:xfrm>
            <a:off x="152400" y="457200"/>
            <a:ext cx="8610600" cy="558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US" sz="1400" dirty="0" smtClean="0"/>
              <a:t>Let us continue to think about the spectra of H and Ne.</a:t>
            </a:r>
          </a:p>
          <a:p>
            <a:pPr fontAlgn="auto">
              <a:spcAft>
                <a:spcPts val="0"/>
              </a:spcAft>
              <a:buFont typeface="+mj-lt"/>
              <a:buAutoNum type="arabicPeriod"/>
              <a:defRPr/>
            </a:pPr>
            <a:r>
              <a:rPr lang="en-US" sz="1400" dirty="0" smtClean="0"/>
              <a:t>Zoom-in on the visible region of both spectra by inputting 400 nm and 700 nm in the x-axis zoom in fields.</a:t>
            </a:r>
          </a:p>
        </p:txBody>
      </p:sp>
      <p:sp>
        <p:nvSpPr>
          <p:cNvPr id="68613" name="TextBox 6"/>
          <p:cNvSpPr txBox="1">
            <a:spLocks noChangeArrowheads="1"/>
          </p:cNvSpPr>
          <p:nvPr/>
        </p:nvSpPr>
        <p:spPr bwMode="auto">
          <a:xfrm>
            <a:off x="409575" y="1066800"/>
            <a:ext cx="8705850" cy="977900"/>
          </a:xfrm>
          <a:prstGeom prst="rect">
            <a:avLst/>
          </a:prstGeom>
          <a:noFill/>
          <a:ln w="9525">
            <a:noFill/>
            <a:miter lim="800000"/>
            <a:headEnd/>
            <a:tailEnd/>
          </a:ln>
        </p:spPr>
        <p:txBody>
          <a:bodyPr>
            <a:prstTxWarp prst="textNoShape">
              <a:avLst/>
            </a:prstTxWarp>
            <a:spAutoFit/>
          </a:bodyPr>
          <a:lstStyle/>
          <a:p>
            <a:pPr>
              <a:spcAft>
                <a:spcPts val="600"/>
              </a:spcAft>
            </a:pPr>
            <a:r>
              <a:rPr lang="en-US" sz="1600" b="1" u="sng">
                <a:solidFill>
                  <a:srgbClr val="0070C0"/>
                </a:solidFill>
                <a:latin typeface="Calibri" pitchFamily="-72" charset="0"/>
              </a:rPr>
              <a:t>QUESTION B3 (G):</a:t>
            </a:r>
            <a:r>
              <a:rPr lang="en-US" sz="1600">
                <a:latin typeface="Calibri" pitchFamily="-72" charset="0"/>
              </a:rPr>
              <a:t> Which element, H or Ne, has more valence electrons?</a:t>
            </a:r>
          </a:p>
          <a:p>
            <a:pPr>
              <a:spcAft>
                <a:spcPts val="600"/>
              </a:spcAft>
            </a:pPr>
            <a:r>
              <a:rPr lang="en-US" sz="1600" b="1" u="sng">
                <a:solidFill>
                  <a:srgbClr val="0070C0"/>
                </a:solidFill>
                <a:latin typeface="Calibri" pitchFamily="-72" charset="0"/>
              </a:rPr>
              <a:t>QUESTION B4 (G):</a:t>
            </a:r>
            <a:r>
              <a:rPr lang="en-US" sz="1600">
                <a:latin typeface="Calibri" pitchFamily="-72" charset="0"/>
              </a:rPr>
              <a:t> Which element, H or Ne, appears to have more excited states emitting light in the visible region of the EM spectrum?</a:t>
            </a:r>
          </a:p>
        </p:txBody>
      </p:sp>
      <p:sp>
        <p:nvSpPr>
          <p:cNvPr id="68614" name="Content Placeholder 2"/>
          <p:cNvSpPr txBox="1">
            <a:spLocks/>
          </p:cNvSpPr>
          <p:nvPr/>
        </p:nvSpPr>
        <p:spPr bwMode="auto">
          <a:xfrm>
            <a:off x="171450" y="1974850"/>
            <a:ext cx="8610600" cy="558800"/>
          </a:xfrm>
          <a:prstGeom prst="rect">
            <a:avLst/>
          </a:prstGeom>
          <a:noFill/>
          <a:ln w="9525">
            <a:noFill/>
            <a:miter lim="800000"/>
            <a:headEnd/>
            <a:tailEnd/>
          </a:ln>
        </p:spPr>
        <p:txBody>
          <a:bodyPr>
            <a:prstTxWarp prst="textNoShape">
              <a:avLst/>
            </a:prstTxWarp>
          </a:bodyPr>
          <a:lstStyle/>
          <a:p>
            <a:pPr>
              <a:spcBef>
                <a:spcPct val="20000"/>
              </a:spcBef>
              <a:buFont typeface="Arial" pitchFamily="-72" charset="0"/>
              <a:buNone/>
            </a:pPr>
            <a:r>
              <a:rPr lang="en-US" sz="1400">
                <a:latin typeface="Calibri" pitchFamily="-72" charset="0"/>
              </a:rPr>
              <a:t>Now take a look at the visible spectra of all the discharge tubes available. As you analyze these spectra think about the differences between the spectra as you compare elements in the same period and elements in the same group</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7" name="Title 1"/>
          <p:cNvSpPr>
            <a:spLocks noGrp="1"/>
          </p:cNvSpPr>
          <p:nvPr>
            <p:ph type="title"/>
          </p:nvPr>
        </p:nvSpPr>
        <p:spPr>
          <a:xfrm>
            <a:off x="457200" y="-76200"/>
            <a:ext cx="8229600" cy="487363"/>
          </a:xfrm>
        </p:spPr>
        <p:txBody>
          <a:bodyPr/>
          <a:lstStyle/>
          <a:p>
            <a:r>
              <a:rPr lang="en-US" sz="2400" b="1" smtClean="0">
                <a:solidFill>
                  <a:srgbClr val="C00000"/>
                </a:solidFill>
              </a:rPr>
              <a:t>Atomic Emission Spectra [Atomic Scale]</a:t>
            </a:r>
          </a:p>
        </p:txBody>
      </p:sp>
      <p:sp>
        <p:nvSpPr>
          <p:cNvPr id="4" name="Rounded Rectangle 3"/>
          <p:cNvSpPr/>
          <p:nvPr/>
        </p:nvSpPr>
        <p:spPr>
          <a:xfrm>
            <a:off x="152400" y="3962400"/>
            <a:ext cx="8839200" cy="2790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t>Spectroscopy Simulation (SIM-Spec):</a:t>
            </a:r>
          </a:p>
          <a:p>
            <a:pPr algn="ctr" fontAlgn="auto">
              <a:spcBef>
                <a:spcPts val="0"/>
              </a:spcBef>
              <a:spcAft>
                <a:spcPts val="0"/>
              </a:spcAft>
              <a:defRPr/>
            </a:pPr>
            <a:r>
              <a:rPr lang="en-US" sz="3200" dirty="0"/>
              <a:t>Atomic Emission Nano: </a:t>
            </a:r>
            <a:r>
              <a:rPr lang="en-US" sz="3200" dirty="0"/>
              <a:t>Mode </a:t>
            </a:r>
            <a:r>
              <a:rPr lang="en-US" sz="3200" dirty="0"/>
              <a:t>2 (</a:t>
            </a:r>
            <a:r>
              <a:rPr lang="en-US" sz="3200" i="1" dirty="0"/>
              <a:t>c.f</a:t>
            </a:r>
            <a:r>
              <a:rPr lang="en-US" sz="3200" i="1" dirty="0"/>
              <a:t>. slide </a:t>
            </a:r>
            <a:r>
              <a:rPr lang="en-US" sz="3200" i="1" dirty="0"/>
              <a:t>#8</a:t>
            </a:r>
            <a:r>
              <a:rPr lang="en-US" sz="3200" dirty="0"/>
              <a:t>)</a:t>
            </a:r>
            <a:endParaRPr lang="en-US" sz="3200" dirty="0"/>
          </a:p>
        </p:txBody>
      </p:sp>
      <p:sp>
        <p:nvSpPr>
          <p:cNvPr id="70659" name="TextBox 4"/>
          <p:cNvSpPr txBox="1">
            <a:spLocks noChangeArrowheads="1"/>
          </p:cNvSpPr>
          <p:nvPr/>
        </p:nvSpPr>
        <p:spPr bwMode="auto">
          <a:xfrm>
            <a:off x="400050" y="2590800"/>
            <a:ext cx="8734425" cy="1635125"/>
          </a:xfrm>
          <a:prstGeom prst="rect">
            <a:avLst/>
          </a:prstGeom>
          <a:noFill/>
          <a:ln w="9525">
            <a:noFill/>
            <a:miter lim="800000"/>
            <a:headEnd/>
            <a:tailEnd/>
          </a:ln>
        </p:spPr>
        <p:txBody>
          <a:bodyPr>
            <a:prstTxWarp prst="textNoShape">
              <a:avLst/>
            </a:prstTxWarp>
            <a:spAutoFit/>
          </a:bodyPr>
          <a:lstStyle/>
          <a:p>
            <a:pPr>
              <a:spcAft>
                <a:spcPts val="600"/>
              </a:spcAft>
            </a:pPr>
            <a:r>
              <a:rPr lang="en-US" sz="1600" b="1" u="sng">
                <a:solidFill>
                  <a:srgbClr val="0070C0"/>
                </a:solidFill>
                <a:latin typeface="Calibri" pitchFamily="-72" charset="0"/>
              </a:rPr>
              <a:t>QUESTION B8’ (U):</a:t>
            </a:r>
            <a:r>
              <a:rPr lang="en-US" sz="1600" b="1">
                <a:solidFill>
                  <a:srgbClr val="0070C0"/>
                </a:solidFill>
                <a:latin typeface="Calibri" pitchFamily="-72" charset="0"/>
              </a:rPr>
              <a:t>  </a:t>
            </a:r>
            <a:r>
              <a:rPr lang="en-US" sz="1600">
                <a:latin typeface="Calibri" pitchFamily="-72" charset="0"/>
              </a:rPr>
              <a:t>Revisit your answer to B8 based on your observations.</a:t>
            </a:r>
          </a:p>
          <a:p>
            <a:r>
              <a:rPr lang="en-US" sz="1600" b="1" u="sng">
                <a:solidFill>
                  <a:srgbClr val="0070C0"/>
                </a:solidFill>
                <a:latin typeface="Calibri" pitchFamily="-72" charset="0"/>
              </a:rPr>
              <a:t>QUESTION B9 (G):</a:t>
            </a:r>
            <a:r>
              <a:rPr lang="en-US" sz="1600" b="1">
                <a:solidFill>
                  <a:srgbClr val="0070C0"/>
                </a:solidFill>
                <a:latin typeface="Calibri" pitchFamily="-72" charset="0"/>
              </a:rPr>
              <a:t>  </a:t>
            </a:r>
            <a:r>
              <a:rPr lang="en-US" sz="1600">
                <a:latin typeface="Calibri" pitchFamily="-72" charset="0"/>
              </a:rPr>
              <a:t>Does the spectrum collected after a few minutes resemble the emission spectrum collected earlier?</a:t>
            </a:r>
          </a:p>
          <a:p>
            <a:r>
              <a:rPr lang="en-US" sz="1600" b="1" u="sng">
                <a:solidFill>
                  <a:srgbClr val="0070C0"/>
                </a:solidFill>
                <a:latin typeface="Calibri" pitchFamily="-72" charset="0"/>
              </a:rPr>
              <a:t>QUESTION B10 (U):</a:t>
            </a:r>
            <a:r>
              <a:rPr lang="en-US" sz="1600">
                <a:latin typeface="Calibri" pitchFamily="-72" charset="0"/>
              </a:rPr>
              <a:t>  What factors would have to change in order for the entire emission spectrum to be collected instantaneously? [M.C.: energy, number of atoms, size of discharge tube…other distractors?]</a:t>
            </a:r>
          </a:p>
        </p:txBody>
      </p:sp>
      <p:sp>
        <p:nvSpPr>
          <p:cNvPr id="70660" name="Content Placeholder 2"/>
          <p:cNvSpPr txBox="1">
            <a:spLocks/>
          </p:cNvSpPr>
          <p:nvPr/>
        </p:nvSpPr>
        <p:spPr bwMode="auto">
          <a:xfrm>
            <a:off x="266700" y="425450"/>
            <a:ext cx="8610600" cy="279400"/>
          </a:xfrm>
          <a:prstGeom prst="rect">
            <a:avLst/>
          </a:prstGeom>
          <a:noFill/>
          <a:ln w="9525">
            <a:noFill/>
            <a:miter lim="800000"/>
            <a:headEnd/>
            <a:tailEnd/>
          </a:ln>
        </p:spPr>
        <p:txBody>
          <a:bodyPr>
            <a:prstTxWarp prst="textNoShape">
              <a:avLst/>
            </a:prstTxWarp>
          </a:bodyPr>
          <a:lstStyle/>
          <a:p>
            <a:pPr>
              <a:spcBef>
                <a:spcPct val="20000"/>
              </a:spcBef>
              <a:buFont typeface="Arial" pitchFamily="-72" charset="0"/>
              <a:buNone/>
            </a:pPr>
            <a:r>
              <a:rPr lang="en-US" sz="1400">
                <a:latin typeface="Calibri" pitchFamily="-72" charset="0"/>
              </a:rPr>
              <a:t>We are now going to consider what is happening in the discharge tubes on the atomic or nano scale.</a:t>
            </a:r>
          </a:p>
        </p:txBody>
      </p:sp>
      <p:sp>
        <p:nvSpPr>
          <p:cNvPr id="70661" name="TextBox 6"/>
          <p:cNvSpPr txBox="1">
            <a:spLocks noChangeArrowheads="1"/>
          </p:cNvSpPr>
          <p:nvPr/>
        </p:nvSpPr>
        <p:spPr bwMode="auto">
          <a:xfrm>
            <a:off x="409575" y="733425"/>
            <a:ext cx="8705850" cy="657225"/>
          </a:xfrm>
          <a:prstGeom prst="rect">
            <a:avLst/>
          </a:prstGeom>
          <a:noFill/>
          <a:ln w="9525">
            <a:noFill/>
            <a:miter lim="800000"/>
            <a:headEnd/>
            <a:tailEnd/>
          </a:ln>
        </p:spPr>
        <p:txBody>
          <a:bodyPr>
            <a:prstTxWarp prst="textNoShape">
              <a:avLst/>
            </a:prstTxWarp>
            <a:spAutoFit/>
          </a:bodyPr>
          <a:lstStyle/>
          <a:p>
            <a:pPr>
              <a:spcAft>
                <a:spcPts val="600"/>
              </a:spcAft>
            </a:pPr>
            <a:r>
              <a:rPr lang="en-US" sz="1600" b="1" u="sng">
                <a:solidFill>
                  <a:srgbClr val="0070C0"/>
                </a:solidFill>
                <a:latin typeface="Calibri" pitchFamily="-72" charset="0"/>
              </a:rPr>
              <a:t>QUESTION B8 (U):</a:t>
            </a:r>
            <a:r>
              <a:rPr lang="en-US" sz="1600">
                <a:latin typeface="Calibri" pitchFamily="-72" charset="0"/>
              </a:rPr>
              <a:t> Do you think that each excited atom in the discharge tube emits all the wavelengths of light observable in the spectrum at once? Explain.</a:t>
            </a:r>
          </a:p>
        </p:txBody>
      </p:sp>
      <p:sp>
        <p:nvSpPr>
          <p:cNvPr id="70662" name="Content Placeholder 2"/>
          <p:cNvSpPr txBox="1">
            <a:spLocks/>
          </p:cNvSpPr>
          <p:nvPr/>
        </p:nvSpPr>
        <p:spPr bwMode="auto">
          <a:xfrm>
            <a:off x="142875" y="1341438"/>
            <a:ext cx="8610600" cy="930275"/>
          </a:xfrm>
          <a:prstGeom prst="rect">
            <a:avLst/>
          </a:prstGeom>
          <a:noFill/>
          <a:ln w="9525">
            <a:noFill/>
            <a:miter lim="800000"/>
            <a:headEnd/>
            <a:tailEnd/>
          </a:ln>
        </p:spPr>
        <p:txBody>
          <a:bodyPr>
            <a:prstTxWarp prst="textNoShape">
              <a:avLst/>
            </a:prstTxWarp>
          </a:bodyPr>
          <a:lstStyle/>
          <a:p>
            <a:pPr marL="342900" indent="-342900">
              <a:spcBef>
                <a:spcPct val="20000"/>
              </a:spcBef>
              <a:buFont typeface="Calibri" pitchFamily="-72" charset="0"/>
              <a:buAutoNum type="arabicPeriod"/>
            </a:pPr>
            <a:r>
              <a:rPr lang="en-US" sz="1400">
                <a:latin typeface="Calibri" pitchFamily="-72" charset="0"/>
              </a:rPr>
              <a:t>Click on the nano-view icon to observe what is occurring in the discharge tube when only one atom is present. </a:t>
            </a:r>
          </a:p>
          <a:p>
            <a:pPr marL="742950" lvl="1" indent="-285750">
              <a:spcBef>
                <a:spcPct val="20000"/>
              </a:spcBef>
              <a:buFont typeface="Calibri" pitchFamily="-72" charset="0"/>
              <a:buAutoNum type="romanUcPeriod"/>
            </a:pPr>
            <a:r>
              <a:rPr lang="en-US" sz="1200">
                <a:latin typeface="Calibri" pitchFamily="-72" charset="0"/>
              </a:rPr>
              <a:t>You spectrometer is now counting every single photon that is emitted towards the detector. Each block in the bar-graph read-out represents one photon of a particular wavelength detected.</a:t>
            </a:r>
          </a:p>
          <a:p>
            <a:pPr marL="742950" lvl="1" indent="-285750">
              <a:spcBef>
                <a:spcPct val="20000"/>
              </a:spcBef>
              <a:buFont typeface="Calibri" pitchFamily="-72" charset="0"/>
              <a:buAutoNum type="romanUcPeriod"/>
            </a:pPr>
            <a:r>
              <a:rPr lang="en-US" sz="1200">
                <a:latin typeface="Calibri" pitchFamily="-72" charset="0"/>
              </a:rPr>
              <a:t>The energy added to the atom comes from the electric discharge passing through the tube.</a:t>
            </a:r>
          </a:p>
          <a:p>
            <a:pPr marL="342900" indent="-342900">
              <a:spcBef>
                <a:spcPct val="20000"/>
              </a:spcBef>
              <a:buFont typeface="Calibri" pitchFamily="-72" charset="0"/>
              <a:buAutoNum type="arabicPeriod"/>
            </a:pPr>
            <a:r>
              <a:rPr lang="en-US" sz="1600">
                <a:latin typeface="Calibri" pitchFamily="-72" charset="0"/>
              </a:rPr>
              <a:t>Let the experiment run for a couple of minutes.</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5" name="Title 1"/>
          <p:cNvSpPr>
            <a:spLocks noGrp="1"/>
          </p:cNvSpPr>
          <p:nvPr>
            <p:ph type="title"/>
          </p:nvPr>
        </p:nvSpPr>
        <p:spPr>
          <a:xfrm>
            <a:off x="457200" y="-76200"/>
            <a:ext cx="8229600" cy="487363"/>
          </a:xfrm>
        </p:spPr>
        <p:txBody>
          <a:bodyPr/>
          <a:lstStyle/>
          <a:p>
            <a:r>
              <a:rPr lang="en-US" sz="2400" b="1" smtClean="0">
                <a:solidFill>
                  <a:srgbClr val="C00000"/>
                </a:solidFill>
              </a:rPr>
              <a:t>Atomic Emission Spectra [Atomic Scale]</a:t>
            </a:r>
          </a:p>
        </p:txBody>
      </p:sp>
      <p:sp>
        <p:nvSpPr>
          <p:cNvPr id="4" name="Rounded Rectangle 3"/>
          <p:cNvSpPr/>
          <p:nvPr/>
        </p:nvSpPr>
        <p:spPr>
          <a:xfrm>
            <a:off x="152400" y="3962400"/>
            <a:ext cx="8839200" cy="2790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t>Spectroscopy Simulation (SIM-Spec):</a:t>
            </a:r>
          </a:p>
          <a:p>
            <a:pPr algn="ctr" fontAlgn="auto">
              <a:spcBef>
                <a:spcPts val="0"/>
              </a:spcBef>
              <a:spcAft>
                <a:spcPts val="0"/>
              </a:spcAft>
              <a:defRPr/>
            </a:pPr>
            <a:r>
              <a:rPr lang="en-US" sz="3200" dirty="0"/>
              <a:t>Atomic Emission Nano: </a:t>
            </a:r>
            <a:r>
              <a:rPr lang="en-US" sz="3200" dirty="0"/>
              <a:t>Mode </a:t>
            </a:r>
            <a:r>
              <a:rPr lang="en-US" sz="3200" dirty="0"/>
              <a:t>2 (</a:t>
            </a:r>
            <a:r>
              <a:rPr lang="en-US" sz="3200" i="1" dirty="0"/>
              <a:t>c.f</a:t>
            </a:r>
            <a:r>
              <a:rPr lang="en-US" sz="3200" i="1" dirty="0"/>
              <a:t>. slide </a:t>
            </a:r>
            <a:r>
              <a:rPr lang="en-US" sz="3200" i="1" dirty="0"/>
              <a:t>#8</a:t>
            </a:r>
            <a:r>
              <a:rPr lang="en-US" sz="3200" dirty="0"/>
              <a:t>)</a:t>
            </a:r>
            <a:endParaRPr lang="en-US" sz="3200" dirty="0"/>
          </a:p>
        </p:txBody>
      </p:sp>
      <p:sp>
        <p:nvSpPr>
          <p:cNvPr id="72707" name="TextBox 4"/>
          <p:cNvSpPr txBox="1">
            <a:spLocks noChangeArrowheads="1"/>
          </p:cNvSpPr>
          <p:nvPr/>
        </p:nvSpPr>
        <p:spPr bwMode="auto">
          <a:xfrm>
            <a:off x="309563" y="1093788"/>
            <a:ext cx="8734425" cy="2613025"/>
          </a:xfrm>
          <a:prstGeom prst="rect">
            <a:avLst/>
          </a:prstGeom>
          <a:noFill/>
          <a:ln w="9525">
            <a:noFill/>
            <a:miter lim="800000"/>
            <a:headEnd/>
            <a:tailEnd/>
          </a:ln>
        </p:spPr>
        <p:txBody>
          <a:bodyPr>
            <a:prstTxWarp prst="textNoShape">
              <a:avLst/>
            </a:prstTxWarp>
            <a:spAutoFit/>
          </a:bodyPr>
          <a:lstStyle/>
          <a:p>
            <a:pPr>
              <a:spcAft>
                <a:spcPts val="600"/>
              </a:spcAft>
            </a:pPr>
            <a:r>
              <a:rPr lang="en-US" sz="1600" b="1" u="sng">
                <a:solidFill>
                  <a:srgbClr val="0070C0"/>
                </a:solidFill>
                <a:latin typeface="Calibri" pitchFamily="-72" charset="0"/>
              </a:rPr>
              <a:t>QUESTION B11 (G):</a:t>
            </a:r>
            <a:r>
              <a:rPr lang="en-US" sz="1600" b="1">
                <a:solidFill>
                  <a:srgbClr val="0070C0"/>
                </a:solidFill>
                <a:latin typeface="Calibri" pitchFamily="-72" charset="0"/>
              </a:rPr>
              <a:t>  </a:t>
            </a:r>
            <a:r>
              <a:rPr lang="en-US" sz="1600">
                <a:latin typeface="Calibri" pitchFamily="-72" charset="0"/>
              </a:rPr>
              <a:t>Was the overall emission spectrum observed sooner with more atoms?</a:t>
            </a:r>
          </a:p>
          <a:p>
            <a:r>
              <a:rPr lang="en-US" sz="1600" b="1" u="sng">
                <a:solidFill>
                  <a:srgbClr val="0070C0"/>
                </a:solidFill>
                <a:latin typeface="Calibri" pitchFamily="-72" charset="0"/>
              </a:rPr>
              <a:t>QUESTION B12 (G):</a:t>
            </a:r>
            <a:r>
              <a:rPr lang="en-US" sz="1600" b="1">
                <a:solidFill>
                  <a:srgbClr val="0070C0"/>
                </a:solidFill>
                <a:latin typeface="Calibri" pitchFamily="-72" charset="0"/>
              </a:rPr>
              <a:t>  </a:t>
            </a:r>
            <a:r>
              <a:rPr lang="en-US" sz="1600">
                <a:latin typeface="Calibri" pitchFamily="-72" charset="0"/>
              </a:rPr>
              <a:t>Focus your attention to one atom in your sample. Is that atom in your sample always only emitting a photon of a particular wavelength or does it emit photons of different wavelengths each time it is energized?</a:t>
            </a:r>
            <a:endParaRPr lang="en-US" sz="1600" b="1">
              <a:solidFill>
                <a:srgbClr val="0070C0"/>
              </a:solidFill>
              <a:latin typeface="Calibri" pitchFamily="-72" charset="0"/>
            </a:endParaRPr>
          </a:p>
          <a:p>
            <a:r>
              <a:rPr lang="en-US" sz="1600" b="1" u="sng">
                <a:solidFill>
                  <a:srgbClr val="0070C0"/>
                </a:solidFill>
                <a:latin typeface="Calibri" pitchFamily="-72" charset="0"/>
              </a:rPr>
              <a:t>QUESTION B13 (G):</a:t>
            </a:r>
            <a:r>
              <a:rPr lang="en-US" sz="1600" b="1">
                <a:solidFill>
                  <a:srgbClr val="0070C0"/>
                </a:solidFill>
                <a:latin typeface="Calibri" pitchFamily="-72" charset="0"/>
              </a:rPr>
              <a:t>  </a:t>
            </a:r>
            <a:r>
              <a:rPr lang="en-US" sz="1600">
                <a:latin typeface="Calibri" pitchFamily="-72" charset="0"/>
              </a:rPr>
              <a:t>Using the energy diagram tool draw an energy diagram representing an atom in your discharge tube producing a photon of one of the observed emission lines.</a:t>
            </a:r>
          </a:p>
          <a:p>
            <a:r>
              <a:rPr lang="en-US" sz="1600" b="1" u="sng">
                <a:solidFill>
                  <a:srgbClr val="0070C0"/>
                </a:solidFill>
                <a:latin typeface="Calibri" pitchFamily="-72" charset="0"/>
              </a:rPr>
              <a:t>QUESTION B14 (G):</a:t>
            </a:r>
            <a:r>
              <a:rPr lang="en-US" sz="1600" b="1">
                <a:solidFill>
                  <a:srgbClr val="0070C0"/>
                </a:solidFill>
                <a:latin typeface="Calibri" pitchFamily="-72" charset="0"/>
              </a:rPr>
              <a:t>  </a:t>
            </a:r>
            <a:r>
              <a:rPr lang="en-US" sz="1600">
                <a:latin typeface="Calibri" pitchFamily="-72" charset="0"/>
              </a:rPr>
              <a:t>Using the energy diagram tool draw an energy diagram representing two atoms in your discharge tube producing photons of two different observed emission lines.</a:t>
            </a:r>
          </a:p>
          <a:p>
            <a:r>
              <a:rPr lang="en-US" sz="1600" b="1" u="sng">
                <a:solidFill>
                  <a:srgbClr val="0070C0"/>
                </a:solidFill>
                <a:latin typeface="Calibri" pitchFamily="-72" charset="0"/>
              </a:rPr>
              <a:t>QUESTION B15 (G):</a:t>
            </a:r>
            <a:r>
              <a:rPr lang="en-US" sz="1600" b="1">
                <a:solidFill>
                  <a:srgbClr val="0070C0"/>
                </a:solidFill>
                <a:latin typeface="Calibri" pitchFamily="-72" charset="0"/>
              </a:rPr>
              <a:t>  </a:t>
            </a:r>
            <a:r>
              <a:rPr lang="en-US" sz="1600">
                <a:latin typeface="Calibri" pitchFamily="-72" charset="0"/>
              </a:rPr>
              <a:t>Using the energy diagram tool draw an energy diagram representing one atom in your discharge tube capable of producing photons of two different observed emission lines.</a:t>
            </a:r>
          </a:p>
        </p:txBody>
      </p:sp>
      <p:sp>
        <p:nvSpPr>
          <p:cNvPr id="6" name="Content Placeholder 2"/>
          <p:cNvSpPr txBox="1">
            <a:spLocks/>
          </p:cNvSpPr>
          <p:nvPr/>
        </p:nvSpPr>
        <p:spPr>
          <a:xfrm>
            <a:off x="266700" y="457200"/>
            <a:ext cx="8610600" cy="5508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US" sz="1400" dirty="0" smtClean="0"/>
              <a:t>Let’s see what happens when we have multiple atoms in the discharge tube.</a:t>
            </a:r>
          </a:p>
          <a:p>
            <a:pPr fontAlgn="auto">
              <a:spcAft>
                <a:spcPts val="0"/>
              </a:spcAft>
              <a:buFont typeface="+mj-lt"/>
              <a:buAutoNum type="arabicPeriod"/>
              <a:defRPr/>
            </a:pPr>
            <a:r>
              <a:rPr lang="en-US" sz="1400" dirty="0" smtClean="0"/>
              <a:t>Click on the multiple atoms button and run the experiment.</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304800" y="2176463"/>
            <a:ext cx="8763000" cy="3716337"/>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7" name="Picture 3" descr="C:\Documents and Settings\vannelt\Local Settings\Temporary Internet Files\Content.IE5\AN7UWM64\MP900309494[1].jpg"/>
          <p:cNvPicPr>
            <a:picLocks noChangeAspect="1" noChangeArrowheads="1"/>
          </p:cNvPicPr>
          <p:nvPr/>
        </p:nvPicPr>
        <p:blipFill rotWithShape="1">
          <a:blip r:embed="rId3" cstate="print">
            <a:extLst>
              <a:ext uri="{28A0092B-C50C-407E-A947-70E740481C1C}"/>
            </a:extLst>
          </a:blip>
          <a:srcRect/>
          <a:stretch/>
        </p:blipFill>
        <p:spPr bwMode="auto">
          <a:xfrm>
            <a:off x="304800" y="3514072"/>
            <a:ext cx="897921" cy="1249263"/>
          </a:xfrm>
          <a:prstGeom prst="roundRect">
            <a:avLst>
              <a:gd name="adj" fmla="val 12594"/>
            </a:avLst>
          </a:prstGeom>
          <a:noFill/>
          <a:ln w="38100">
            <a:solidFill>
              <a:schemeClr val="accent6">
                <a:lumMod val="60000"/>
                <a:lumOff val="40000"/>
              </a:schemeClr>
            </a:solidFill>
          </a:ln>
          <a:extLst>
            <a:ext uri="{909E8E84-426E-40DD-AFC4-6F175D3DCCD1}"/>
          </a:extLst>
        </p:spPr>
      </p:pic>
      <p:sp>
        <p:nvSpPr>
          <p:cNvPr id="19459" name="Title 1"/>
          <p:cNvSpPr>
            <a:spLocks noGrp="1"/>
          </p:cNvSpPr>
          <p:nvPr>
            <p:ph type="title"/>
          </p:nvPr>
        </p:nvSpPr>
        <p:spPr>
          <a:xfrm>
            <a:off x="76200" y="-117475"/>
            <a:ext cx="8991600" cy="650875"/>
          </a:xfrm>
        </p:spPr>
        <p:txBody>
          <a:bodyPr/>
          <a:lstStyle/>
          <a:p>
            <a:r>
              <a:rPr lang="en-US" sz="1800" b="1" smtClean="0"/>
              <a:t>How an Emission Spectrum is Collected (Figure presented is a general idea of the layout)</a:t>
            </a:r>
          </a:p>
        </p:txBody>
      </p:sp>
      <p:sp>
        <p:nvSpPr>
          <p:cNvPr id="3" name="Rounded Rectangle 2"/>
          <p:cNvSpPr/>
          <p:nvPr/>
        </p:nvSpPr>
        <p:spPr>
          <a:xfrm>
            <a:off x="76200" y="376238"/>
            <a:ext cx="8991600" cy="1797050"/>
          </a:xfrm>
          <a:prstGeom prst="round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anchor="ctr">
            <a:spAutoFit/>
          </a:bodyPr>
          <a:lstStyle/>
          <a:p>
            <a:pPr fontAlgn="auto">
              <a:spcBef>
                <a:spcPts val="0"/>
              </a:spcBef>
              <a:spcAft>
                <a:spcPts val="0"/>
              </a:spcAft>
              <a:defRPr/>
            </a:pPr>
            <a:r>
              <a:rPr lang="en-US" sz="1100" dirty="0"/>
              <a:t>This is an introduction as well as the gateway  to the entire spectroscopy module.</a:t>
            </a:r>
          </a:p>
          <a:p>
            <a:pPr marL="742950" lvl="1" indent="-285750" fontAlgn="auto">
              <a:spcBef>
                <a:spcPts val="0"/>
              </a:spcBef>
              <a:spcAft>
                <a:spcPts val="0"/>
              </a:spcAft>
              <a:buFont typeface="Wingdings" pitchFamily="2" charset="2"/>
              <a:buChar char="Ø"/>
              <a:defRPr/>
            </a:pPr>
            <a:r>
              <a:rPr lang="en-US" sz="1100" dirty="0"/>
              <a:t>From this interface I envision the students being able to study different samples and access the subsequent simulations.</a:t>
            </a:r>
          </a:p>
          <a:p>
            <a:pPr marL="742950" lvl="1" indent="-285750" fontAlgn="auto">
              <a:spcBef>
                <a:spcPts val="0"/>
              </a:spcBef>
              <a:spcAft>
                <a:spcPts val="0"/>
              </a:spcAft>
              <a:buFont typeface="Wingdings" pitchFamily="2" charset="2"/>
              <a:buChar char="Ø"/>
              <a:defRPr/>
            </a:pPr>
            <a:r>
              <a:rPr lang="en-US" sz="1100" dirty="0"/>
              <a:t>The main goal is to get students to understand how a spectrum is collected.</a:t>
            </a:r>
          </a:p>
          <a:p>
            <a:pPr marL="742950" lvl="1" indent="-285750" fontAlgn="auto">
              <a:spcBef>
                <a:spcPts val="0"/>
              </a:spcBef>
              <a:spcAft>
                <a:spcPts val="0"/>
              </a:spcAft>
              <a:buFont typeface="Wingdings" pitchFamily="2" charset="2"/>
              <a:buChar char="Ø"/>
              <a:defRPr/>
            </a:pPr>
            <a:r>
              <a:rPr lang="en-US" sz="1100" dirty="0"/>
              <a:t>The principle components here are </a:t>
            </a:r>
          </a:p>
          <a:p>
            <a:pPr marL="1257300" lvl="2" indent="-342900" fontAlgn="auto">
              <a:spcBef>
                <a:spcPts val="0"/>
              </a:spcBef>
              <a:spcAft>
                <a:spcPts val="0"/>
              </a:spcAft>
              <a:buFont typeface="+mj-lt"/>
              <a:buAutoNum type="arabicPeriod"/>
              <a:defRPr/>
            </a:pPr>
            <a:r>
              <a:rPr lang="en-US" sz="1100" dirty="0"/>
              <a:t>the visualization of light generated by a sample </a:t>
            </a:r>
            <a:endParaRPr lang="en-US" sz="1100" dirty="0"/>
          </a:p>
          <a:p>
            <a:pPr marL="1257300" lvl="2" indent="-342900" fontAlgn="auto">
              <a:spcBef>
                <a:spcPts val="0"/>
              </a:spcBef>
              <a:spcAft>
                <a:spcPts val="0"/>
              </a:spcAft>
              <a:buFont typeface="+mj-lt"/>
              <a:buAutoNum type="arabicPeriod"/>
              <a:defRPr/>
            </a:pPr>
            <a:r>
              <a:rPr lang="en-US" sz="1100" dirty="0"/>
              <a:t>Light passing through a prism and being separated in space by wavelength</a:t>
            </a:r>
          </a:p>
          <a:p>
            <a:pPr marL="1257300" lvl="2" indent="-342900" fontAlgn="auto">
              <a:spcBef>
                <a:spcPts val="0"/>
              </a:spcBef>
              <a:spcAft>
                <a:spcPts val="0"/>
              </a:spcAft>
              <a:buFont typeface="+mj-lt"/>
              <a:buAutoNum type="arabicPeriod"/>
              <a:defRPr/>
            </a:pPr>
            <a:r>
              <a:rPr lang="en-US" sz="1100" dirty="0"/>
              <a:t>Recording the light intensity and wavelength in the form of a spectrum</a:t>
            </a:r>
          </a:p>
          <a:p>
            <a:pPr marL="800100" lvl="1" indent="-342900" fontAlgn="auto">
              <a:spcBef>
                <a:spcPts val="0"/>
              </a:spcBef>
              <a:spcAft>
                <a:spcPts val="0"/>
              </a:spcAft>
              <a:buFont typeface="Wingdings" pitchFamily="2" charset="2"/>
              <a:buChar char="q"/>
              <a:defRPr/>
            </a:pPr>
            <a:r>
              <a:rPr lang="en-US" sz="1100" dirty="0"/>
              <a:t>These elements can be described in call-out panels as the student clicks on a particular component or some </a:t>
            </a:r>
            <a:r>
              <a:rPr lang="en-US" sz="1100" b="1" dirty="0"/>
              <a:t>information icon </a:t>
            </a:r>
            <a:r>
              <a:rPr lang="en-US" sz="1100" dirty="0"/>
              <a:t>near each component.</a:t>
            </a:r>
          </a:p>
        </p:txBody>
      </p:sp>
      <p:grpSp>
        <p:nvGrpSpPr>
          <p:cNvPr id="19461" name="Group 14"/>
          <p:cNvGrpSpPr>
            <a:grpSpLocks/>
          </p:cNvGrpSpPr>
          <p:nvPr/>
        </p:nvGrpSpPr>
        <p:grpSpPr bwMode="auto">
          <a:xfrm>
            <a:off x="1828800" y="3540125"/>
            <a:ext cx="1019175" cy="884238"/>
            <a:chOff x="3124200" y="4191000"/>
            <a:chExt cx="1019908" cy="884682"/>
          </a:xfrm>
        </p:grpSpPr>
        <p:sp>
          <p:nvSpPr>
            <p:cNvPr id="9" name="Rectangle 8"/>
            <p:cNvSpPr/>
            <p:nvPr/>
          </p:nvSpPr>
          <p:spPr>
            <a:xfrm>
              <a:off x="3124200" y="4191000"/>
              <a:ext cx="1019908" cy="884682"/>
            </a:xfrm>
            <a:prstGeom prst="rect">
              <a:avLst/>
            </a:prstGeom>
            <a:solidFill>
              <a:schemeClr val="bg1">
                <a:lumMod val="50000"/>
              </a:schemeClr>
            </a:solidFill>
            <a:ln>
              <a:solidFill>
                <a:schemeClr val="bg1">
                  <a:lumMod val="95000"/>
                </a:schemeClr>
              </a:solidFill>
            </a:ln>
            <a:scene3d>
              <a:camera prst="isometricOffAxis2Right"/>
              <a:lightRig rig="threePt" dir="t"/>
            </a:scene3d>
            <a:sp3d>
              <a:bevelT w="508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3581400" y="4498275"/>
              <a:ext cx="98473" cy="178500"/>
            </a:xfrm>
            <a:prstGeom prst="rect">
              <a:avLst/>
            </a:prstGeom>
            <a:solidFill>
              <a:schemeClr val="tx1"/>
            </a:solidFill>
            <a:ln>
              <a:solidFill>
                <a:schemeClr val="bg1">
                  <a:lumMod val="95000"/>
                </a:schemeClr>
              </a:solidFill>
            </a:ln>
            <a:scene3d>
              <a:camera prst="isometricOffAxis2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 name="Straight Connector 11"/>
            <p:cNvCxnSpPr/>
            <p:nvPr/>
          </p:nvCxnSpPr>
          <p:spPr>
            <a:xfrm flipV="1">
              <a:off x="3610324" y="4540425"/>
              <a:ext cx="301842" cy="7623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9462" name="Picture 21"/>
          <p:cNvPicPr>
            <a:picLocks noChangeAspect="1"/>
          </p:cNvPicPr>
          <p:nvPr/>
        </p:nvPicPr>
        <p:blipFill>
          <a:blip r:embed="rId4"/>
          <a:srcRect/>
          <a:stretch>
            <a:fillRect/>
          </a:stretch>
        </p:blipFill>
        <p:spPr bwMode="auto">
          <a:xfrm rot="-3750256">
            <a:off x="5788818" y="3399632"/>
            <a:ext cx="1643063" cy="1422400"/>
          </a:xfrm>
          <a:prstGeom prst="rect">
            <a:avLst/>
          </a:prstGeom>
          <a:noFill/>
          <a:ln w="9525">
            <a:noFill/>
            <a:miter lim="800000"/>
            <a:headEnd/>
            <a:tailEnd/>
          </a:ln>
        </p:spPr>
      </p:pic>
      <p:sp>
        <p:nvSpPr>
          <p:cNvPr id="16" name="Double Wave 15"/>
          <p:cNvSpPr/>
          <p:nvPr/>
        </p:nvSpPr>
        <p:spPr>
          <a:xfrm>
            <a:off x="1143000" y="3721100"/>
            <a:ext cx="896938" cy="703263"/>
          </a:xfrm>
          <a:prstGeom prst="doubleWav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9464" name="Picture 3"/>
          <p:cNvPicPr>
            <a:picLocks noChangeAspect="1"/>
          </p:cNvPicPr>
          <p:nvPr/>
        </p:nvPicPr>
        <p:blipFill>
          <a:blip r:embed="rId5"/>
          <a:srcRect l="22755"/>
          <a:stretch>
            <a:fillRect/>
          </a:stretch>
        </p:blipFill>
        <p:spPr bwMode="auto">
          <a:xfrm>
            <a:off x="2466975" y="2222500"/>
            <a:ext cx="4237038" cy="3248025"/>
          </a:xfrm>
          <a:prstGeom prst="rect">
            <a:avLst/>
          </a:prstGeom>
          <a:noFill/>
          <a:ln w="9525">
            <a:noFill/>
            <a:miter lim="800000"/>
            <a:headEnd/>
            <a:tailEnd/>
          </a:ln>
        </p:spPr>
      </p:pic>
      <p:sp>
        <p:nvSpPr>
          <p:cNvPr id="19465" name="computr4"/>
          <p:cNvSpPr>
            <a:spLocks noEditPoints="1" noChangeArrowheads="1"/>
          </p:cNvSpPr>
          <p:nvPr/>
        </p:nvSpPr>
        <p:spPr bwMode="auto">
          <a:xfrm>
            <a:off x="7315200" y="3263900"/>
            <a:ext cx="1670050" cy="2100263"/>
          </a:xfrm>
          <a:custGeom>
            <a:avLst/>
            <a:gdLst>
              <a:gd name="T0" fmla="*/ 835179 w 21600"/>
              <a:gd name="T1" fmla="*/ 0 h 21600"/>
              <a:gd name="T2" fmla="*/ 1670358 w 21600"/>
              <a:gd name="T3" fmla="*/ 1050605 h 21600"/>
              <a:gd name="T4" fmla="*/ 835179 w 21600"/>
              <a:gd name="T5" fmla="*/ 2101209 h 21600"/>
              <a:gd name="T6" fmla="*/ 0 w 21600"/>
              <a:gd name="T7" fmla="*/ 1050605 h 21600"/>
              <a:gd name="T8" fmla="*/ 0 60000 65536"/>
              <a:gd name="T9" fmla="*/ 0 60000 65536"/>
              <a:gd name="T10" fmla="*/ 0 60000 65536"/>
              <a:gd name="T11" fmla="*/ 0 60000 65536"/>
              <a:gd name="T12" fmla="*/ 3509 w 21600"/>
              <a:gd name="T13" fmla="*/ 2414 h 21600"/>
              <a:gd name="T14" fmla="*/ 18090 w 21600"/>
              <a:gd name="T15" fmla="*/ 11028 h 21600"/>
            </a:gdLst>
            <a:ahLst/>
            <a:cxnLst>
              <a:cxn ang="T8">
                <a:pos x="T0" y="T1"/>
              </a:cxn>
              <a:cxn ang="T9">
                <a:pos x="T2" y="T3"/>
              </a:cxn>
              <a:cxn ang="T10">
                <a:pos x="T4" y="T5"/>
              </a:cxn>
              <a:cxn ang="T11">
                <a:pos x="T6" y="T7"/>
              </a:cxn>
            </a:cxnLst>
            <a:rect l="T12" t="T13" r="T14" b="T15"/>
            <a:pathLst>
              <a:path w="21600" h="21600" extrusionOk="0">
                <a:moveTo>
                  <a:pt x="10800" y="21600"/>
                </a:moveTo>
                <a:lnTo>
                  <a:pt x="19872" y="21600"/>
                </a:lnTo>
                <a:lnTo>
                  <a:pt x="19872" y="19623"/>
                </a:lnTo>
                <a:lnTo>
                  <a:pt x="21600" y="19623"/>
                </a:lnTo>
                <a:lnTo>
                  <a:pt x="21600" y="11104"/>
                </a:lnTo>
                <a:lnTo>
                  <a:pt x="21600" y="1217"/>
                </a:lnTo>
                <a:lnTo>
                  <a:pt x="21600" y="913"/>
                </a:lnTo>
                <a:lnTo>
                  <a:pt x="21384" y="761"/>
                </a:lnTo>
                <a:lnTo>
                  <a:pt x="21168" y="456"/>
                </a:lnTo>
                <a:lnTo>
                  <a:pt x="20952" y="304"/>
                </a:lnTo>
                <a:lnTo>
                  <a:pt x="20736" y="152"/>
                </a:lnTo>
                <a:lnTo>
                  <a:pt x="20520" y="0"/>
                </a:lnTo>
                <a:lnTo>
                  <a:pt x="19872" y="0"/>
                </a:lnTo>
                <a:lnTo>
                  <a:pt x="19440" y="0"/>
                </a:lnTo>
                <a:lnTo>
                  <a:pt x="10800" y="0"/>
                </a:lnTo>
                <a:lnTo>
                  <a:pt x="1944" y="0"/>
                </a:lnTo>
                <a:lnTo>
                  <a:pt x="1512" y="0"/>
                </a:lnTo>
                <a:lnTo>
                  <a:pt x="1080" y="0"/>
                </a:lnTo>
                <a:lnTo>
                  <a:pt x="648" y="152"/>
                </a:lnTo>
                <a:lnTo>
                  <a:pt x="432" y="304"/>
                </a:lnTo>
                <a:lnTo>
                  <a:pt x="216" y="456"/>
                </a:lnTo>
                <a:lnTo>
                  <a:pt x="0" y="761"/>
                </a:lnTo>
                <a:lnTo>
                  <a:pt x="0" y="913"/>
                </a:lnTo>
                <a:lnTo>
                  <a:pt x="0" y="1217"/>
                </a:lnTo>
                <a:lnTo>
                  <a:pt x="0" y="11104"/>
                </a:lnTo>
                <a:lnTo>
                  <a:pt x="0" y="19623"/>
                </a:lnTo>
                <a:lnTo>
                  <a:pt x="1728" y="19623"/>
                </a:lnTo>
                <a:lnTo>
                  <a:pt x="1728" y="21600"/>
                </a:lnTo>
                <a:lnTo>
                  <a:pt x="10800" y="21600"/>
                </a:lnTo>
                <a:close/>
              </a:path>
              <a:path w="21600" h="21600" extrusionOk="0">
                <a:moveTo>
                  <a:pt x="17496" y="11256"/>
                </a:moveTo>
                <a:lnTo>
                  <a:pt x="17712" y="11256"/>
                </a:lnTo>
                <a:lnTo>
                  <a:pt x="17928" y="11256"/>
                </a:lnTo>
                <a:lnTo>
                  <a:pt x="17928" y="11104"/>
                </a:lnTo>
                <a:lnTo>
                  <a:pt x="18144" y="11104"/>
                </a:lnTo>
                <a:lnTo>
                  <a:pt x="18144" y="10952"/>
                </a:lnTo>
                <a:lnTo>
                  <a:pt x="18144" y="10800"/>
                </a:lnTo>
                <a:lnTo>
                  <a:pt x="18144" y="2586"/>
                </a:lnTo>
                <a:lnTo>
                  <a:pt x="18144" y="2434"/>
                </a:lnTo>
                <a:lnTo>
                  <a:pt x="18144" y="2282"/>
                </a:lnTo>
                <a:lnTo>
                  <a:pt x="17928" y="2130"/>
                </a:lnTo>
                <a:lnTo>
                  <a:pt x="17712" y="1977"/>
                </a:lnTo>
                <a:lnTo>
                  <a:pt x="17496" y="1977"/>
                </a:lnTo>
                <a:lnTo>
                  <a:pt x="3888" y="1977"/>
                </a:lnTo>
                <a:lnTo>
                  <a:pt x="3672" y="1977"/>
                </a:lnTo>
                <a:lnTo>
                  <a:pt x="3456" y="1977"/>
                </a:lnTo>
                <a:lnTo>
                  <a:pt x="3456" y="2130"/>
                </a:lnTo>
                <a:lnTo>
                  <a:pt x="3240" y="2130"/>
                </a:lnTo>
                <a:lnTo>
                  <a:pt x="3240" y="2282"/>
                </a:lnTo>
                <a:lnTo>
                  <a:pt x="3024" y="2282"/>
                </a:lnTo>
                <a:lnTo>
                  <a:pt x="3024" y="2434"/>
                </a:lnTo>
                <a:lnTo>
                  <a:pt x="3024" y="2586"/>
                </a:lnTo>
                <a:lnTo>
                  <a:pt x="3024" y="10800"/>
                </a:lnTo>
                <a:lnTo>
                  <a:pt x="3024" y="10952"/>
                </a:lnTo>
                <a:lnTo>
                  <a:pt x="3240" y="11104"/>
                </a:lnTo>
                <a:lnTo>
                  <a:pt x="3456" y="11256"/>
                </a:lnTo>
                <a:lnTo>
                  <a:pt x="3672" y="11256"/>
                </a:lnTo>
                <a:lnTo>
                  <a:pt x="3888" y="11256"/>
                </a:lnTo>
                <a:lnTo>
                  <a:pt x="17496" y="11256"/>
                </a:lnTo>
                <a:moveTo>
                  <a:pt x="2808" y="19623"/>
                </a:moveTo>
                <a:lnTo>
                  <a:pt x="2808" y="19927"/>
                </a:lnTo>
                <a:lnTo>
                  <a:pt x="2808" y="21144"/>
                </a:lnTo>
                <a:lnTo>
                  <a:pt x="2808" y="21600"/>
                </a:lnTo>
                <a:lnTo>
                  <a:pt x="2808" y="19623"/>
                </a:lnTo>
                <a:moveTo>
                  <a:pt x="4104" y="19623"/>
                </a:moveTo>
                <a:lnTo>
                  <a:pt x="4104" y="19927"/>
                </a:lnTo>
                <a:lnTo>
                  <a:pt x="4104" y="21144"/>
                </a:lnTo>
                <a:lnTo>
                  <a:pt x="4104" y="21600"/>
                </a:lnTo>
                <a:lnTo>
                  <a:pt x="4104" y="19623"/>
                </a:lnTo>
                <a:moveTo>
                  <a:pt x="5184" y="19623"/>
                </a:moveTo>
                <a:lnTo>
                  <a:pt x="5184" y="19927"/>
                </a:lnTo>
                <a:lnTo>
                  <a:pt x="5184" y="21144"/>
                </a:lnTo>
                <a:lnTo>
                  <a:pt x="5184" y="21600"/>
                </a:lnTo>
                <a:lnTo>
                  <a:pt x="5184" y="19623"/>
                </a:lnTo>
                <a:moveTo>
                  <a:pt x="6480" y="19623"/>
                </a:moveTo>
                <a:lnTo>
                  <a:pt x="6480" y="19927"/>
                </a:lnTo>
                <a:lnTo>
                  <a:pt x="6480" y="21144"/>
                </a:lnTo>
                <a:lnTo>
                  <a:pt x="6480" y="21600"/>
                </a:lnTo>
                <a:lnTo>
                  <a:pt x="6480" y="19623"/>
                </a:lnTo>
                <a:moveTo>
                  <a:pt x="7560" y="19623"/>
                </a:moveTo>
                <a:lnTo>
                  <a:pt x="7560" y="19927"/>
                </a:lnTo>
                <a:lnTo>
                  <a:pt x="7560" y="21144"/>
                </a:lnTo>
                <a:lnTo>
                  <a:pt x="7560" y="21600"/>
                </a:lnTo>
                <a:lnTo>
                  <a:pt x="7560" y="19623"/>
                </a:lnTo>
                <a:moveTo>
                  <a:pt x="8856" y="19623"/>
                </a:moveTo>
                <a:lnTo>
                  <a:pt x="8856" y="19927"/>
                </a:lnTo>
                <a:lnTo>
                  <a:pt x="8856" y="21144"/>
                </a:lnTo>
                <a:lnTo>
                  <a:pt x="8856" y="21600"/>
                </a:lnTo>
                <a:lnTo>
                  <a:pt x="8856" y="19623"/>
                </a:lnTo>
                <a:moveTo>
                  <a:pt x="10152" y="19623"/>
                </a:moveTo>
                <a:lnTo>
                  <a:pt x="10152" y="19927"/>
                </a:lnTo>
                <a:lnTo>
                  <a:pt x="10152" y="21144"/>
                </a:lnTo>
                <a:lnTo>
                  <a:pt x="10152" y="21600"/>
                </a:lnTo>
                <a:lnTo>
                  <a:pt x="10152" y="19623"/>
                </a:lnTo>
                <a:moveTo>
                  <a:pt x="11232" y="19623"/>
                </a:moveTo>
                <a:lnTo>
                  <a:pt x="11232" y="19927"/>
                </a:lnTo>
                <a:lnTo>
                  <a:pt x="11232" y="21144"/>
                </a:lnTo>
                <a:lnTo>
                  <a:pt x="11232" y="21600"/>
                </a:lnTo>
                <a:lnTo>
                  <a:pt x="11232" y="19623"/>
                </a:lnTo>
                <a:moveTo>
                  <a:pt x="12528" y="19623"/>
                </a:moveTo>
                <a:lnTo>
                  <a:pt x="12528" y="19927"/>
                </a:lnTo>
                <a:lnTo>
                  <a:pt x="12528" y="21144"/>
                </a:lnTo>
                <a:lnTo>
                  <a:pt x="12528" y="21600"/>
                </a:lnTo>
                <a:lnTo>
                  <a:pt x="12528" y="19623"/>
                </a:lnTo>
                <a:moveTo>
                  <a:pt x="13608" y="19623"/>
                </a:moveTo>
                <a:lnTo>
                  <a:pt x="13608" y="19927"/>
                </a:lnTo>
                <a:lnTo>
                  <a:pt x="13608" y="21144"/>
                </a:lnTo>
                <a:lnTo>
                  <a:pt x="13608" y="21600"/>
                </a:lnTo>
                <a:lnTo>
                  <a:pt x="13608" y="19623"/>
                </a:lnTo>
                <a:moveTo>
                  <a:pt x="14904" y="19623"/>
                </a:moveTo>
                <a:lnTo>
                  <a:pt x="14904" y="19927"/>
                </a:lnTo>
                <a:lnTo>
                  <a:pt x="14904" y="21144"/>
                </a:lnTo>
                <a:lnTo>
                  <a:pt x="14904" y="21600"/>
                </a:lnTo>
                <a:lnTo>
                  <a:pt x="14904" y="19623"/>
                </a:lnTo>
                <a:moveTo>
                  <a:pt x="16200" y="19623"/>
                </a:moveTo>
                <a:lnTo>
                  <a:pt x="16200" y="19927"/>
                </a:lnTo>
                <a:lnTo>
                  <a:pt x="16200" y="21144"/>
                </a:lnTo>
                <a:lnTo>
                  <a:pt x="16200" y="21600"/>
                </a:lnTo>
                <a:lnTo>
                  <a:pt x="16200" y="19623"/>
                </a:lnTo>
                <a:moveTo>
                  <a:pt x="17280" y="19623"/>
                </a:moveTo>
                <a:lnTo>
                  <a:pt x="17280" y="19927"/>
                </a:lnTo>
                <a:lnTo>
                  <a:pt x="17280" y="21144"/>
                </a:lnTo>
                <a:lnTo>
                  <a:pt x="17280" y="21600"/>
                </a:lnTo>
                <a:lnTo>
                  <a:pt x="17280" y="19623"/>
                </a:lnTo>
                <a:moveTo>
                  <a:pt x="18576" y="19623"/>
                </a:moveTo>
                <a:lnTo>
                  <a:pt x="18576" y="19927"/>
                </a:lnTo>
                <a:lnTo>
                  <a:pt x="18576" y="21144"/>
                </a:lnTo>
                <a:lnTo>
                  <a:pt x="18576" y="21600"/>
                </a:lnTo>
                <a:lnTo>
                  <a:pt x="18576" y="19623"/>
                </a:lnTo>
                <a:moveTo>
                  <a:pt x="19872" y="19623"/>
                </a:moveTo>
                <a:lnTo>
                  <a:pt x="16848" y="19623"/>
                </a:lnTo>
                <a:lnTo>
                  <a:pt x="5400" y="19623"/>
                </a:lnTo>
                <a:lnTo>
                  <a:pt x="1728" y="19623"/>
                </a:lnTo>
                <a:lnTo>
                  <a:pt x="19872" y="19623"/>
                </a:lnTo>
                <a:moveTo>
                  <a:pt x="12096" y="14146"/>
                </a:moveTo>
                <a:lnTo>
                  <a:pt x="12096" y="13386"/>
                </a:lnTo>
                <a:lnTo>
                  <a:pt x="19224" y="13386"/>
                </a:lnTo>
                <a:lnTo>
                  <a:pt x="19224" y="14146"/>
                </a:lnTo>
                <a:lnTo>
                  <a:pt x="12096" y="14146"/>
                </a:lnTo>
              </a:path>
            </a:pathLst>
          </a:custGeom>
          <a:solidFill>
            <a:srgbClr val="FFFFCC"/>
          </a:solidFill>
          <a:ln w="9525">
            <a:solidFill>
              <a:srgbClr val="000000"/>
            </a:solidFill>
            <a:miter lim="800000"/>
            <a:headEnd/>
            <a:tailEnd/>
          </a:ln>
        </p:spPr>
        <p:txBody>
          <a:bodyPr>
            <a:prstTxWarp prst="textNoShape">
              <a:avLst/>
            </a:prstTxWarp>
          </a:bodyPr>
          <a:lstStyle/>
          <a:p>
            <a:endParaRPr lang="en-US">
              <a:latin typeface="Calibri" pitchFamily="-72" charset="0"/>
            </a:endParaRPr>
          </a:p>
        </p:txBody>
      </p:sp>
      <p:pic>
        <p:nvPicPr>
          <p:cNvPr id="1032" name="Picture 8" descr="http://www.compadre.org/profiles/blackbody1.jpg"/>
          <p:cNvPicPr>
            <a:picLocks noChangeAspect="1" noChangeArrowheads="1"/>
          </p:cNvPicPr>
          <p:nvPr/>
        </p:nvPicPr>
        <p:blipFill>
          <a:blip r:embed="rId6">
            <a:extLst>
              <a:ext uri="{28A0092B-C50C-407E-A947-70E740481C1C}"/>
            </a:extLst>
          </a:blip>
          <a:srcRect/>
          <a:stretch>
            <a:fillRect/>
          </a:stretch>
        </p:blipFill>
        <p:spPr bwMode="auto">
          <a:xfrm>
            <a:off x="7533593" y="3444855"/>
            <a:ext cx="1205962" cy="931925"/>
          </a:xfrm>
          <a:prstGeom prst="roundRect">
            <a:avLst/>
          </a:prstGeom>
          <a:noFill/>
          <a:extLst>
            <a:ext uri="{909E8E84-426E-40DD-AFC4-6F175D3DCCD1}"/>
          </a:extLst>
        </p:spPr>
      </p:pic>
      <p:sp>
        <p:nvSpPr>
          <p:cNvPr id="24" name="Freeform 23"/>
          <p:cNvSpPr/>
          <p:nvPr/>
        </p:nvSpPr>
        <p:spPr>
          <a:xfrm>
            <a:off x="6810375" y="2724150"/>
            <a:ext cx="681038" cy="1382713"/>
          </a:xfrm>
          <a:custGeom>
            <a:avLst/>
            <a:gdLst>
              <a:gd name="connsiteX0" fmla="*/ 0 w 679938"/>
              <a:gd name="connsiteY0" fmla="*/ 621324 h 1383324"/>
              <a:gd name="connsiteX1" fmla="*/ 58615 w 679938"/>
              <a:gd name="connsiteY1" fmla="*/ 539262 h 1383324"/>
              <a:gd name="connsiteX2" fmla="*/ 293077 w 679938"/>
              <a:gd name="connsiteY2" fmla="*/ 140677 h 1383324"/>
              <a:gd name="connsiteX3" fmla="*/ 422030 w 679938"/>
              <a:gd name="connsiteY3" fmla="*/ 23447 h 1383324"/>
              <a:gd name="connsiteX4" fmla="*/ 457200 w 679938"/>
              <a:gd name="connsiteY4" fmla="*/ 0 h 1383324"/>
              <a:gd name="connsiteX5" fmla="*/ 550984 w 679938"/>
              <a:gd name="connsiteY5" fmla="*/ 23447 h 1383324"/>
              <a:gd name="connsiteX6" fmla="*/ 597877 w 679938"/>
              <a:gd name="connsiteY6" fmla="*/ 82062 h 1383324"/>
              <a:gd name="connsiteX7" fmla="*/ 668215 w 679938"/>
              <a:gd name="connsiteY7" fmla="*/ 199293 h 1383324"/>
              <a:gd name="connsiteX8" fmla="*/ 679938 w 679938"/>
              <a:gd name="connsiteY8" fmla="*/ 246185 h 1383324"/>
              <a:gd name="connsiteX9" fmla="*/ 656492 w 679938"/>
              <a:gd name="connsiteY9" fmla="*/ 422031 h 1383324"/>
              <a:gd name="connsiteX10" fmla="*/ 609600 w 679938"/>
              <a:gd name="connsiteY10" fmla="*/ 445477 h 1383324"/>
              <a:gd name="connsiteX11" fmla="*/ 550984 w 679938"/>
              <a:gd name="connsiteY11" fmla="*/ 480647 h 1383324"/>
              <a:gd name="connsiteX12" fmla="*/ 457200 w 679938"/>
              <a:gd name="connsiteY12" fmla="*/ 504093 h 1383324"/>
              <a:gd name="connsiteX13" fmla="*/ 339969 w 679938"/>
              <a:gd name="connsiteY13" fmla="*/ 527539 h 1383324"/>
              <a:gd name="connsiteX14" fmla="*/ 304800 w 679938"/>
              <a:gd name="connsiteY14" fmla="*/ 550985 h 1383324"/>
              <a:gd name="connsiteX15" fmla="*/ 257907 w 679938"/>
              <a:gd name="connsiteY15" fmla="*/ 562708 h 1383324"/>
              <a:gd name="connsiteX16" fmla="*/ 246184 w 679938"/>
              <a:gd name="connsiteY16" fmla="*/ 621324 h 1383324"/>
              <a:gd name="connsiteX17" fmla="*/ 257907 w 679938"/>
              <a:gd name="connsiteY17" fmla="*/ 1172308 h 1383324"/>
              <a:gd name="connsiteX18" fmla="*/ 293077 w 679938"/>
              <a:gd name="connsiteY18" fmla="*/ 1383324 h 1383324"/>
              <a:gd name="connsiteX19" fmla="*/ 410307 w 679938"/>
              <a:gd name="connsiteY19" fmla="*/ 1359877 h 1383324"/>
              <a:gd name="connsiteX20" fmla="*/ 457200 w 679938"/>
              <a:gd name="connsiteY20" fmla="*/ 1348154 h 1383324"/>
              <a:gd name="connsiteX21" fmla="*/ 492369 w 679938"/>
              <a:gd name="connsiteY21" fmla="*/ 1336431 h 138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79938" h="1383324">
                <a:moveTo>
                  <a:pt x="0" y="621324"/>
                </a:moveTo>
                <a:cubicBezTo>
                  <a:pt x="19538" y="593970"/>
                  <a:pt x="41571" y="568236"/>
                  <a:pt x="58615" y="539262"/>
                </a:cubicBezTo>
                <a:cubicBezTo>
                  <a:pt x="93205" y="480460"/>
                  <a:pt x="208196" y="240991"/>
                  <a:pt x="293077" y="140677"/>
                </a:cubicBezTo>
                <a:cubicBezTo>
                  <a:pt x="331076" y="95769"/>
                  <a:pt x="375278" y="58511"/>
                  <a:pt x="422030" y="23447"/>
                </a:cubicBezTo>
                <a:cubicBezTo>
                  <a:pt x="433302" y="14993"/>
                  <a:pt x="445477" y="7816"/>
                  <a:pt x="457200" y="0"/>
                </a:cubicBezTo>
                <a:cubicBezTo>
                  <a:pt x="488461" y="7816"/>
                  <a:pt x="523150" y="7210"/>
                  <a:pt x="550984" y="23447"/>
                </a:cubicBezTo>
                <a:cubicBezTo>
                  <a:pt x="572597" y="36055"/>
                  <a:pt x="583160" y="61826"/>
                  <a:pt x="597877" y="82062"/>
                </a:cubicBezTo>
                <a:cubicBezTo>
                  <a:pt x="618989" y="111090"/>
                  <a:pt x="654168" y="161834"/>
                  <a:pt x="668215" y="199293"/>
                </a:cubicBezTo>
                <a:cubicBezTo>
                  <a:pt x="673872" y="214379"/>
                  <a:pt x="676030" y="230554"/>
                  <a:pt x="679938" y="246185"/>
                </a:cubicBezTo>
                <a:cubicBezTo>
                  <a:pt x="672123" y="304800"/>
                  <a:pt x="676173" y="366268"/>
                  <a:pt x="656492" y="422031"/>
                </a:cubicBezTo>
                <a:cubicBezTo>
                  <a:pt x="650676" y="438510"/>
                  <a:pt x="624876" y="436990"/>
                  <a:pt x="609600" y="445477"/>
                </a:cubicBezTo>
                <a:cubicBezTo>
                  <a:pt x="589682" y="456543"/>
                  <a:pt x="572251" y="472467"/>
                  <a:pt x="550984" y="480647"/>
                </a:cubicBezTo>
                <a:cubicBezTo>
                  <a:pt x="520908" y="492215"/>
                  <a:pt x="488461" y="496278"/>
                  <a:pt x="457200" y="504093"/>
                </a:cubicBezTo>
                <a:cubicBezTo>
                  <a:pt x="387250" y="521580"/>
                  <a:pt x="426195" y="513168"/>
                  <a:pt x="339969" y="527539"/>
                </a:cubicBezTo>
                <a:cubicBezTo>
                  <a:pt x="328246" y="535354"/>
                  <a:pt x="317750" y="545435"/>
                  <a:pt x="304800" y="550985"/>
                </a:cubicBezTo>
                <a:cubicBezTo>
                  <a:pt x="289991" y="557332"/>
                  <a:pt x="268222" y="550330"/>
                  <a:pt x="257907" y="562708"/>
                </a:cubicBezTo>
                <a:cubicBezTo>
                  <a:pt x="245151" y="578015"/>
                  <a:pt x="250092" y="601785"/>
                  <a:pt x="246184" y="621324"/>
                </a:cubicBezTo>
                <a:cubicBezTo>
                  <a:pt x="250092" y="804985"/>
                  <a:pt x="252078" y="988698"/>
                  <a:pt x="257907" y="1172308"/>
                </a:cubicBezTo>
                <a:cubicBezTo>
                  <a:pt x="264011" y="1364601"/>
                  <a:pt x="226446" y="1316693"/>
                  <a:pt x="293077" y="1383324"/>
                </a:cubicBezTo>
                <a:cubicBezTo>
                  <a:pt x="433131" y="1363315"/>
                  <a:pt x="328460" y="1383262"/>
                  <a:pt x="410307" y="1359877"/>
                </a:cubicBezTo>
                <a:cubicBezTo>
                  <a:pt x="425799" y="1355451"/>
                  <a:pt x="441708" y="1352580"/>
                  <a:pt x="457200" y="1348154"/>
                </a:cubicBezTo>
                <a:cubicBezTo>
                  <a:pt x="469082" y="1344759"/>
                  <a:pt x="492369" y="1336431"/>
                  <a:pt x="492369" y="1336431"/>
                </a:cubicBezTo>
              </a:path>
            </a:pathLst>
          </a:custGeom>
          <a:ln w="3810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6" name="Oval 5"/>
          <p:cNvSpPr/>
          <p:nvPr/>
        </p:nvSpPr>
        <p:spPr>
          <a:xfrm>
            <a:off x="4038600" y="3052763"/>
            <a:ext cx="2665413" cy="1711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7"/>
          <p:cNvSpPr/>
          <p:nvPr/>
        </p:nvSpPr>
        <p:spPr>
          <a:xfrm>
            <a:off x="6019800" y="2109788"/>
            <a:ext cx="2428875" cy="625475"/>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fontAlgn="auto">
              <a:spcBef>
                <a:spcPts val="0"/>
              </a:spcBef>
              <a:spcAft>
                <a:spcPts val="0"/>
              </a:spcAft>
              <a:defRPr/>
            </a:pPr>
            <a:r>
              <a:rPr lang="en-US" sz="1000" dirty="0">
                <a:solidFill>
                  <a:schemeClr val="tx1"/>
                </a:solidFill>
              </a:rPr>
              <a:t>Ideally the intensity of the different visible bands would qualitatively change based on the sample analyzed.</a:t>
            </a:r>
            <a:endParaRPr lang="en-US" sz="1000" dirty="0">
              <a:solidFill>
                <a:schemeClr val="tx1"/>
              </a:solidFill>
            </a:endParaRPr>
          </a:p>
        </p:txBody>
      </p:sp>
      <p:cxnSp>
        <p:nvCxnSpPr>
          <p:cNvPr id="13" name="Straight Arrow Connector 12"/>
          <p:cNvCxnSpPr>
            <a:stCxn id="8" idx="1"/>
            <a:endCxn id="6" idx="0"/>
          </p:cNvCxnSpPr>
          <p:nvPr/>
        </p:nvCxnSpPr>
        <p:spPr>
          <a:xfrm flipH="1">
            <a:off x="5372100" y="2422525"/>
            <a:ext cx="635000" cy="61753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0" y="3070225"/>
            <a:ext cx="1438275" cy="21002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ounded Rectangle 24"/>
          <p:cNvSpPr/>
          <p:nvPr/>
        </p:nvSpPr>
        <p:spPr>
          <a:xfrm>
            <a:off x="76200" y="5357813"/>
            <a:ext cx="6188075" cy="1470025"/>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fontAlgn="auto">
              <a:spcBef>
                <a:spcPts val="0"/>
              </a:spcBef>
              <a:spcAft>
                <a:spcPts val="0"/>
              </a:spcAft>
              <a:defRPr/>
            </a:pPr>
            <a:r>
              <a:rPr lang="en-US" sz="1000" dirty="0">
                <a:solidFill>
                  <a:schemeClr val="tx1"/>
                </a:solidFill>
              </a:rPr>
              <a:t>At this stage of the interface the students could place a couple of different samples in and simply observe the collected spectrum.</a:t>
            </a:r>
          </a:p>
          <a:p>
            <a:pPr marL="171450" indent="-171450" fontAlgn="auto">
              <a:spcBef>
                <a:spcPts val="0"/>
              </a:spcBef>
              <a:spcAft>
                <a:spcPts val="0"/>
              </a:spcAft>
              <a:buFont typeface="Wingdings" pitchFamily="2" charset="2"/>
              <a:buChar char="Ø"/>
              <a:defRPr/>
            </a:pPr>
            <a:r>
              <a:rPr lang="en-US" sz="1000" dirty="0">
                <a:solidFill>
                  <a:schemeClr val="tx1"/>
                </a:solidFill>
              </a:rPr>
              <a:t>Incandescent light bulb with variable brightness.</a:t>
            </a:r>
          </a:p>
          <a:p>
            <a:pPr marL="628650" lvl="1" indent="-171450" fontAlgn="auto">
              <a:spcBef>
                <a:spcPts val="0"/>
              </a:spcBef>
              <a:spcAft>
                <a:spcPts val="0"/>
              </a:spcAft>
              <a:buFont typeface="Courier New" pitchFamily="49" charset="0"/>
              <a:buChar char="o"/>
              <a:defRPr/>
            </a:pPr>
            <a:r>
              <a:rPr lang="en-US" sz="1000" dirty="0">
                <a:solidFill>
                  <a:schemeClr val="tx1"/>
                </a:solidFill>
              </a:rPr>
              <a:t>The point here is to get students to understand that the intensity/brightness of the light hitting the detector is related to the y-axis of the collected spectrum.</a:t>
            </a:r>
          </a:p>
          <a:p>
            <a:pPr marL="171450" indent="-171450" fontAlgn="auto">
              <a:spcBef>
                <a:spcPts val="0"/>
              </a:spcBef>
              <a:spcAft>
                <a:spcPts val="0"/>
              </a:spcAft>
              <a:buFont typeface="Wingdings" pitchFamily="2" charset="2"/>
              <a:buChar char="Ø"/>
              <a:defRPr/>
            </a:pPr>
            <a:r>
              <a:rPr lang="en-US" sz="1000" dirty="0">
                <a:solidFill>
                  <a:schemeClr val="tx1"/>
                </a:solidFill>
              </a:rPr>
              <a:t>A couple of LED lights of different colors.</a:t>
            </a:r>
          </a:p>
          <a:p>
            <a:pPr marL="628650" lvl="1" indent="-171450" fontAlgn="auto">
              <a:spcBef>
                <a:spcPts val="0"/>
              </a:spcBef>
              <a:spcAft>
                <a:spcPts val="0"/>
              </a:spcAft>
              <a:buFont typeface="Courier New" pitchFamily="49" charset="0"/>
              <a:buChar char="o"/>
              <a:defRPr/>
            </a:pPr>
            <a:r>
              <a:rPr lang="en-US" sz="1000" dirty="0">
                <a:solidFill>
                  <a:schemeClr val="tx1"/>
                </a:solidFill>
              </a:rPr>
              <a:t>Students should gain an understanding between the different wavelengths of light emitted by a sample, the observed color, and the resulting collected spectrum.</a:t>
            </a:r>
            <a:endParaRPr lang="en-US" sz="1000" dirty="0">
              <a:solidFill>
                <a:schemeClr val="tx1"/>
              </a:solidFill>
            </a:endParaRPr>
          </a:p>
        </p:txBody>
      </p:sp>
      <p:cxnSp>
        <p:nvCxnSpPr>
          <p:cNvPr id="18" name="Straight Arrow Connector 17"/>
          <p:cNvCxnSpPr>
            <a:stCxn id="25" idx="0"/>
            <a:endCxn id="14" idx="4"/>
          </p:cNvCxnSpPr>
          <p:nvPr/>
        </p:nvCxnSpPr>
        <p:spPr>
          <a:xfrm flipH="1" flipV="1">
            <a:off x="719138" y="5183188"/>
            <a:ext cx="2451100" cy="1619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Up Arrow Callout 25"/>
          <p:cNvSpPr/>
          <p:nvPr/>
        </p:nvSpPr>
        <p:spPr>
          <a:xfrm>
            <a:off x="6681788" y="4618038"/>
            <a:ext cx="2428875" cy="2228850"/>
          </a:xfrm>
          <a:prstGeom prst="upArrowCallout">
            <a:avLst>
              <a:gd name="adj1" fmla="val 25000"/>
              <a:gd name="adj2" fmla="val 24176"/>
              <a:gd name="adj3" fmla="val 16754"/>
              <a:gd name="adj4" fmla="val 6497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fontAlgn="auto">
              <a:spcBef>
                <a:spcPts val="0"/>
              </a:spcBef>
              <a:spcAft>
                <a:spcPts val="0"/>
              </a:spcAft>
              <a:defRPr/>
            </a:pPr>
            <a:r>
              <a:rPr lang="en-US" sz="1000" dirty="0">
                <a:solidFill>
                  <a:schemeClr val="tx1"/>
                </a:solidFill>
              </a:rPr>
              <a:t>The students will operate within this interface throughout the entire module. </a:t>
            </a:r>
          </a:p>
          <a:p>
            <a:pPr marL="171450" indent="-171450" fontAlgn="auto">
              <a:spcBef>
                <a:spcPts val="0"/>
              </a:spcBef>
              <a:spcAft>
                <a:spcPts val="0"/>
              </a:spcAft>
              <a:buFont typeface="Wingdings" pitchFamily="2" charset="2"/>
              <a:buChar char="Ø"/>
              <a:defRPr/>
            </a:pPr>
            <a:r>
              <a:rPr lang="en-US" sz="1000" b="1" dirty="0">
                <a:solidFill>
                  <a:schemeClr val="tx1"/>
                </a:solidFill>
              </a:rPr>
              <a:t>It may be best for the </a:t>
            </a:r>
            <a:r>
              <a:rPr lang="en-US" sz="1000" b="1" u="sng" dirty="0">
                <a:solidFill>
                  <a:schemeClr val="tx1"/>
                </a:solidFill>
              </a:rPr>
              <a:t>computer terminal</a:t>
            </a:r>
            <a:r>
              <a:rPr lang="en-US" sz="1000" b="1" dirty="0">
                <a:solidFill>
                  <a:schemeClr val="tx1"/>
                </a:solidFill>
              </a:rPr>
              <a:t> to be a bit </a:t>
            </a:r>
            <a:r>
              <a:rPr lang="en-US" sz="1000" b="1" i="1" dirty="0">
                <a:solidFill>
                  <a:schemeClr val="tx1"/>
                </a:solidFill>
              </a:rPr>
              <a:t>larger</a:t>
            </a:r>
            <a:r>
              <a:rPr lang="en-US" sz="1000" b="1" dirty="0">
                <a:solidFill>
                  <a:schemeClr val="tx1"/>
                </a:solidFill>
              </a:rPr>
              <a:t> and the prism and detector to be smaller.</a:t>
            </a:r>
          </a:p>
          <a:p>
            <a:pPr marL="171450" indent="-171450" fontAlgn="auto">
              <a:spcBef>
                <a:spcPts val="0"/>
              </a:spcBef>
              <a:spcAft>
                <a:spcPts val="0"/>
              </a:spcAft>
              <a:buFont typeface="Wingdings" pitchFamily="2" charset="2"/>
              <a:buChar char="Ø"/>
              <a:defRPr/>
            </a:pPr>
            <a:r>
              <a:rPr lang="en-US" sz="1000" dirty="0">
                <a:solidFill>
                  <a:schemeClr val="tx1"/>
                </a:solidFill>
              </a:rPr>
              <a:t>In subsequent modules there will be control buttons on the computer and they will have to read information off the “screen”.</a:t>
            </a:r>
          </a:p>
        </p:txBody>
      </p:sp>
      <p:pic>
        <p:nvPicPr>
          <p:cNvPr id="19475" name="Picture 2" descr="C:\Documents and Settings\vannelt\Local Settings\Temporary Internet Files\Content.IE5\EZOCEWDD\MC900433793[1].png"/>
          <p:cNvPicPr>
            <a:picLocks noChangeAspect="1" noChangeArrowheads="1"/>
          </p:cNvPicPr>
          <p:nvPr/>
        </p:nvPicPr>
        <p:blipFill>
          <a:blip r:embed="rId7"/>
          <a:srcRect/>
          <a:stretch>
            <a:fillRect/>
          </a:stretch>
        </p:blipFill>
        <p:spPr bwMode="auto">
          <a:xfrm>
            <a:off x="977900" y="2259013"/>
            <a:ext cx="330200" cy="328612"/>
          </a:xfrm>
          <a:prstGeom prst="rect">
            <a:avLst/>
          </a:prstGeom>
          <a:noFill/>
          <a:ln w="9525">
            <a:noFill/>
            <a:miter lim="800000"/>
            <a:headEnd/>
            <a:tailEnd/>
          </a:ln>
        </p:spPr>
      </p:pic>
      <p:sp>
        <p:nvSpPr>
          <p:cNvPr id="17" name="Left Arrow 16"/>
          <p:cNvSpPr/>
          <p:nvPr/>
        </p:nvSpPr>
        <p:spPr>
          <a:xfrm>
            <a:off x="1308100" y="2154238"/>
            <a:ext cx="1225550" cy="422275"/>
          </a:xfrm>
          <a:prstGeom prst="leftArrow">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fontAlgn="auto">
              <a:spcBef>
                <a:spcPts val="0"/>
              </a:spcBef>
              <a:spcAft>
                <a:spcPts val="0"/>
              </a:spcAft>
              <a:defRPr/>
            </a:pPr>
            <a:r>
              <a:rPr lang="en-US" sz="1000" b="1" dirty="0">
                <a:solidFill>
                  <a:schemeClr val="tx1"/>
                </a:solidFill>
              </a:rPr>
              <a:t>Information Icon</a:t>
            </a:r>
            <a:endParaRPr lang="en-US" sz="1000" b="1" dirty="0">
              <a:solidFill>
                <a:schemeClr val="tx1"/>
              </a:solidFill>
            </a:endParaRPr>
          </a:p>
        </p:txBody>
      </p:sp>
      <p:pic>
        <p:nvPicPr>
          <p:cNvPr id="19477" name="Picture 2" descr="C:\Documents and Settings\vannelt\Local Settings\Temporary Internet Files\Content.IE5\EZOCEWDD\MC900433793[1].png"/>
          <p:cNvPicPr>
            <a:picLocks noChangeAspect="1" noChangeArrowheads="1"/>
          </p:cNvPicPr>
          <p:nvPr/>
        </p:nvPicPr>
        <p:blipFill>
          <a:blip r:embed="rId7"/>
          <a:srcRect/>
          <a:stretch>
            <a:fillRect/>
          </a:stretch>
        </p:blipFill>
        <p:spPr bwMode="auto">
          <a:xfrm>
            <a:off x="873125" y="4437063"/>
            <a:ext cx="330200" cy="330200"/>
          </a:xfrm>
          <a:prstGeom prst="rect">
            <a:avLst/>
          </a:prstGeom>
          <a:noFill/>
          <a:ln w="9525">
            <a:noFill/>
            <a:miter lim="800000"/>
            <a:headEnd/>
            <a:tailEnd/>
          </a:ln>
        </p:spPr>
      </p:pic>
      <p:pic>
        <p:nvPicPr>
          <p:cNvPr id="19478" name="Picture 2" descr="C:\Documents and Settings\vannelt\Local Settings\Temporary Internet Files\Content.IE5\EZOCEWDD\MC900433793[1].png"/>
          <p:cNvPicPr>
            <a:picLocks noChangeAspect="1" noChangeArrowheads="1"/>
          </p:cNvPicPr>
          <p:nvPr/>
        </p:nvPicPr>
        <p:blipFill>
          <a:blip r:embed="rId7"/>
          <a:srcRect/>
          <a:stretch>
            <a:fillRect/>
          </a:stretch>
        </p:blipFill>
        <p:spPr bwMode="auto">
          <a:xfrm>
            <a:off x="4359275" y="4149725"/>
            <a:ext cx="330200" cy="328613"/>
          </a:xfrm>
          <a:prstGeom prst="rect">
            <a:avLst/>
          </a:prstGeom>
          <a:noFill/>
          <a:ln w="9525">
            <a:noFill/>
            <a:miter lim="800000"/>
            <a:headEnd/>
            <a:tailEnd/>
          </a:ln>
        </p:spPr>
      </p:pic>
      <p:pic>
        <p:nvPicPr>
          <p:cNvPr id="19479" name="Picture 2" descr="C:\Documents and Settings\vannelt\Local Settings\Temporary Internet Files\Content.IE5\EZOCEWDD\MC900433793[1].png"/>
          <p:cNvPicPr>
            <a:picLocks noChangeAspect="1" noChangeArrowheads="1"/>
          </p:cNvPicPr>
          <p:nvPr/>
        </p:nvPicPr>
        <p:blipFill>
          <a:blip r:embed="rId7"/>
          <a:srcRect/>
          <a:stretch>
            <a:fillRect/>
          </a:stretch>
        </p:blipFill>
        <p:spPr bwMode="auto">
          <a:xfrm>
            <a:off x="6646863" y="4594225"/>
            <a:ext cx="328612" cy="330200"/>
          </a:xfrm>
          <a:prstGeom prst="rect">
            <a:avLst/>
          </a:prstGeom>
          <a:noFill/>
          <a:ln w="9525">
            <a:noFill/>
            <a:miter lim="800000"/>
            <a:headEnd/>
            <a:tailEnd/>
          </a:ln>
        </p:spPr>
      </p:pic>
      <p:pic>
        <p:nvPicPr>
          <p:cNvPr id="19480" name="Picture 2" descr="C:\Documents and Settings\vannelt\Local Settings\Temporary Internet Files\Content.IE5\EZOCEWDD\MC900433793[1].png"/>
          <p:cNvPicPr>
            <a:picLocks noChangeAspect="1" noChangeArrowheads="1"/>
          </p:cNvPicPr>
          <p:nvPr/>
        </p:nvPicPr>
        <p:blipFill>
          <a:blip r:embed="rId7"/>
          <a:srcRect/>
          <a:stretch>
            <a:fillRect/>
          </a:stretch>
        </p:blipFill>
        <p:spPr bwMode="auto">
          <a:xfrm>
            <a:off x="8656638" y="4856163"/>
            <a:ext cx="328612" cy="328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3" name="Title 1"/>
          <p:cNvSpPr>
            <a:spLocks noGrp="1"/>
          </p:cNvSpPr>
          <p:nvPr>
            <p:ph type="title"/>
          </p:nvPr>
        </p:nvSpPr>
        <p:spPr>
          <a:xfrm>
            <a:off x="457200" y="-76200"/>
            <a:ext cx="8229600" cy="487363"/>
          </a:xfrm>
        </p:spPr>
        <p:txBody>
          <a:bodyPr/>
          <a:lstStyle/>
          <a:p>
            <a:r>
              <a:rPr lang="en-US" sz="2400" b="1" smtClean="0">
                <a:solidFill>
                  <a:srgbClr val="C00000"/>
                </a:solidFill>
              </a:rPr>
              <a:t>Atomic Absorption Spectra [visible region only]</a:t>
            </a:r>
          </a:p>
        </p:txBody>
      </p:sp>
      <p:sp>
        <p:nvSpPr>
          <p:cNvPr id="74754" name="Content Placeholder 2"/>
          <p:cNvSpPr>
            <a:spLocks noGrp="1"/>
          </p:cNvSpPr>
          <p:nvPr>
            <p:ph idx="1"/>
          </p:nvPr>
        </p:nvSpPr>
        <p:spPr>
          <a:xfrm>
            <a:off x="100013" y="304800"/>
            <a:ext cx="8967787" cy="1905000"/>
          </a:xfrm>
        </p:spPr>
        <p:txBody>
          <a:bodyPr/>
          <a:lstStyle/>
          <a:p>
            <a:pPr marL="0" indent="0">
              <a:buFont typeface="Arial" pitchFamily="-72" charset="0"/>
              <a:buNone/>
            </a:pPr>
            <a:r>
              <a:rPr lang="en-US" sz="1400" smtClean="0"/>
              <a:t>In this section we will explore a complementary phenomenon to emission, atomic absorption. You will notice that spectrophotometer components have not changed with the exception that a light source is added in order to pass light through your sample. In this experiment we are observing the amount of light absorbed by the sample at particular wavelengths rather than the amount of light generated by an energized sample. The SIM-Spec records how much light is transmitted through the sample at each wavelength compared to the amount of light transmitted without any sample present. This value is plotted as % transmittance (%T). If the %T is less than 100% then that indicates that our sample absorbed photons of light at that particular wavelength. </a:t>
            </a:r>
          </a:p>
          <a:p>
            <a:pPr marL="0" indent="0">
              <a:buFont typeface="Arial" pitchFamily="-72" charset="0"/>
              <a:buNone/>
            </a:pPr>
            <a:r>
              <a:rPr lang="en-US" sz="1400" smtClean="0"/>
              <a:t>Take a moment to explore the apparatus using the information icons.</a:t>
            </a:r>
          </a:p>
        </p:txBody>
      </p:sp>
      <p:sp>
        <p:nvSpPr>
          <p:cNvPr id="4" name="Rounded Rectangle 3"/>
          <p:cNvSpPr/>
          <p:nvPr/>
        </p:nvSpPr>
        <p:spPr>
          <a:xfrm>
            <a:off x="152400" y="4495800"/>
            <a:ext cx="8839200" cy="2362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t>Spectroscopy Simulation (SIM-Spec):</a:t>
            </a:r>
          </a:p>
          <a:p>
            <a:pPr algn="ctr" fontAlgn="auto">
              <a:spcBef>
                <a:spcPts val="0"/>
              </a:spcBef>
              <a:spcAft>
                <a:spcPts val="0"/>
              </a:spcAft>
              <a:defRPr/>
            </a:pPr>
            <a:r>
              <a:rPr lang="en-US" sz="3200" dirty="0"/>
              <a:t>Atomic Absorption Macro: Mode 3 </a:t>
            </a:r>
            <a:r>
              <a:rPr lang="en-US" sz="3200" dirty="0"/>
              <a:t>(</a:t>
            </a:r>
            <a:r>
              <a:rPr lang="en-US" sz="3200" i="1" dirty="0"/>
              <a:t>c.f. slide </a:t>
            </a:r>
            <a:r>
              <a:rPr lang="en-US" sz="3200" i="1" dirty="0"/>
              <a:t>#11</a:t>
            </a:r>
            <a:r>
              <a:rPr lang="en-US" sz="3200" dirty="0"/>
              <a:t>)</a:t>
            </a:r>
            <a:endParaRPr lang="en-US" sz="3200" dirty="0"/>
          </a:p>
        </p:txBody>
      </p:sp>
      <p:sp>
        <p:nvSpPr>
          <p:cNvPr id="6" name="Content Placeholder 2"/>
          <p:cNvSpPr txBox="1">
            <a:spLocks/>
          </p:cNvSpPr>
          <p:nvPr/>
        </p:nvSpPr>
        <p:spPr>
          <a:xfrm>
            <a:off x="152400" y="2697163"/>
            <a:ext cx="8610600" cy="126523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US" sz="1400" dirty="0" smtClean="0"/>
              <a:t>Measure the absorption spectra of H and Ne.</a:t>
            </a:r>
          </a:p>
          <a:p>
            <a:pPr fontAlgn="auto">
              <a:spcAft>
                <a:spcPts val="0"/>
              </a:spcAft>
              <a:buFont typeface="+mj-lt"/>
              <a:buAutoNum type="arabicPeriod"/>
              <a:defRPr/>
            </a:pPr>
            <a:r>
              <a:rPr lang="en-US" sz="1400" dirty="0" smtClean="0"/>
              <a:t>Select the H sample tube, collect a spectrum, and save it.</a:t>
            </a:r>
          </a:p>
          <a:p>
            <a:pPr fontAlgn="auto">
              <a:spcAft>
                <a:spcPts val="0"/>
              </a:spcAft>
              <a:buFont typeface="+mj-lt"/>
              <a:buAutoNum type="arabicPeriod"/>
              <a:defRPr/>
            </a:pPr>
            <a:r>
              <a:rPr lang="en-US" sz="1400" dirty="0" smtClean="0"/>
              <a:t>Select the Ne discharge tube, collect a spectrum, and save it.</a:t>
            </a:r>
          </a:p>
          <a:p>
            <a:pPr fontAlgn="auto">
              <a:spcAft>
                <a:spcPts val="0"/>
              </a:spcAft>
              <a:buFont typeface="+mj-lt"/>
              <a:buAutoNum type="arabicPeriod"/>
              <a:defRPr/>
            </a:pPr>
            <a:r>
              <a:rPr lang="en-US" sz="1400" dirty="0" smtClean="0"/>
              <a:t>Access the Compare Spectra interface and compare the H emission spectrum to the H absorption spectrum. Do the same for Ne.</a:t>
            </a:r>
          </a:p>
        </p:txBody>
      </p:sp>
      <p:sp>
        <p:nvSpPr>
          <p:cNvPr id="74757" name="TextBox 6"/>
          <p:cNvSpPr txBox="1">
            <a:spLocks noChangeArrowheads="1"/>
          </p:cNvSpPr>
          <p:nvPr/>
        </p:nvSpPr>
        <p:spPr bwMode="auto">
          <a:xfrm>
            <a:off x="438150" y="2133600"/>
            <a:ext cx="8705850" cy="657225"/>
          </a:xfrm>
          <a:prstGeom prst="rect">
            <a:avLst/>
          </a:prstGeom>
          <a:noFill/>
          <a:ln w="9525">
            <a:noFill/>
            <a:miter lim="800000"/>
            <a:headEnd/>
            <a:tailEnd/>
          </a:ln>
        </p:spPr>
        <p:txBody>
          <a:bodyPr>
            <a:prstTxWarp prst="textNoShape">
              <a:avLst/>
            </a:prstTxWarp>
            <a:spAutoFit/>
          </a:bodyPr>
          <a:lstStyle/>
          <a:p>
            <a:pPr>
              <a:spcAft>
                <a:spcPts val="600"/>
              </a:spcAft>
            </a:pPr>
            <a:r>
              <a:rPr lang="en-US" sz="1600" b="1" u="sng">
                <a:solidFill>
                  <a:srgbClr val="0070C0"/>
                </a:solidFill>
                <a:latin typeface="Calibri" pitchFamily="-72" charset="0"/>
              </a:rPr>
              <a:t>QUESTION C1 (U):</a:t>
            </a:r>
            <a:r>
              <a:rPr lang="en-US" sz="1600" b="1">
                <a:solidFill>
                  <a:srgbClr val="0070C0"/>
                </a:solidFill>
                <a:latin typeface="Calibri" pitchFamily="-72" charset="0"/>
              </a:rPr>
              <a:t>  </a:t>
            </a:r>
            <a:r>
              <a:rPr lang="en-US" sz="1600">
                <a:latin typeface="Calibri" pitchFamily="-72" charset="0"/>
              </a:rPr>
              <a:t>Do you think there will be any relationship between the emission spectrum of an element and its absorption spectrum? Explain.</a:t>
            </a:r>
          </a:p>
        </p:txBody>
      </p:sp>
      <p:sp>
        <p:nvSpPr>
          <p:cNvPr id="74758" name="TextBox 7"/>
          <p:cNvSpPr txBox="1">
            <a:spLocks noChangeArrowheads="1"/>
          </p:cNvSpPr>
          <p:nvPr/>
        </p:nvSpPr>
        <p:spPr bwMode="auto">
          <a:xfrm>
            <a:off x="438150" y="3911600"/>
            <a:ext cx="8705850" cy="657225"/>
          </a:xfrm>
          <a:prstGeom prst="rect">
            <a:avLst/>
          </a:prstGeom>
          <a:noFill/>
          <a:ln w="9525">
            <a:noFill/>
            <a:miter lim="800000"/>
            <a:headEnd/>
            <a:tailEnd/>
          </a:ln>
        </p:spPr>
        <p:txBody>
          <a:bodyPr>
            <a:prstTxWarp prst="textNoShape">
              <a:avLst/>
            </a:prstTxWarp>
            <a:spAutoFit/>
          </a:bodyPr>
          <a:lstStyle/>
          <a:p>
            <a:pPr>
              <a:spcAft>
                <a:spcPts val="600"/>
              </a:spcAft>
            </a:pPr>
            <a:r>
              <a:rPr lang="en-US" sz="1600" b="1" u="sng">
                <a:solidFill>
                  <a:srgbClr val="0070C0"/>
                </a:solidFill>
                <a:latin typeface="Calibri" pitchFamily="-72" charset="0"/>
              </a:rPr>
              <a:t>QUESTION C1’ (U):</a:t>
            </a:r>
            <a:r>
              <a:rPr lang="en-US" sz="1600" b="1">
                <a:solidFill>
                  <a:srgbClr val="0070C0"/>
                </a:solidFill>
                <a:latin typeface="Calibri" pitchFamily="-72" charset="0"/>
              </a:rPr>
              <a:t>  </a:t>
            </a:r>
            <a:r>
              <a:rPr lang="en-US" sz="1600">
                <a:latin typeface="Calibri" pitchFamily="-72" charset="0"/>
              </a:rPr>
              <a:t>What relationship did you observe between the emission and absorption spectra of a particular element.</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1" name="Title 1"/>
          <p:cNvSpPr>
            <a:spLocks noGrp="1"/>
          </p:cNvSpPr>
          <p:nvPr>
            <p:ph type="title"/>
          </p:nvPr>
        </p:nvSpPr>
        <p:spPr>
          <a:xfrm>
            <a:off x="457200" y="-76200"/>
            <a:ext cx="8229600" cy="487363"/>
          </a:xfrm>
        </p:spPr>
        <p:txBody>
          <a:bodyPr/>
          <a:lstStyle/>
          <a:p>
            <a:r>
              <a:rPr lang="en-US" sz="2400" b="1" smtClean="0">
                <a:solidFill>
                  <a:srgbClr val="C00000"/>
                </a:solidFill>
              </a:rPr>
              <a:t>Atomic Absorption Spectra [analysis]</a:t>
            </a:r>
          </a:p>
        </p:txBody>
      </p:sp>
      <p:sp>
        <p:nvSpPr>
          <p:cNvPr id="6" name="Content Placeholder 2"/>
          <p:cNvSpPr txBox="1">
            <a:spLocks/>
          </p:cNvSpPr>
          <p:nvPr/>
        </p:nvSpPr>
        <p:spPr>
          <a:xfrm>
            <a:off x="214313" y="1687513"/>
            <a:ext cx="8610600" cy="1524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US" sz="1400" b="1" u="sng" dirty="0" smtClean="0">
                <a:solidFill>
                  <a:srgbClr val="00B050"/>
                </a:solidFill>
              </a:rPr>
              <a:t>TASK:</a:t>
            </a:r>
            <a:r>
              <a:rPr lang="en-US" sz="1400" dirty="0" smtClean="0"/>
              <a:t>  Build energy diagrams for the absorption of light by H and Ne atoms and compare them to the ones developed for the emission spectra.</a:t>
            </a:r>
          </a:p>
          <a:p>
            <a:pPr fontAlgn="auto">
              <a:spcAft>
                <a:spcPts val="0"/>
              </a:spcAft>
              <a:buFont typeface="+mj-lt"/>
              <a:buAutoNum type="arabicPeriod"/>
              <a:defRPr/>
            </a:pPr>
            <a:r>
              <a:rPr lang="en-US" sz="1400" dirty="0" smtClean="0"/>
              <a:t>Access the energy diagram builder tool and call up your emission and absorption spectra for hydrogen.</a:t>
            </a:r>
          </a:p>
          <a:p>
            <a:pPr fontAlgn="auto">
              <a:spcAft>
                <a:spcPts val="0"/>
              </a:spcAft>
              <a:buFont typeface="+mj-lt"/>
              <a:buAutoNum type="arabicPeriod"/>
              <a:defRPr/>
            </a:pPr>
            <a:r>
              <a:rPr lang="en-US" sz="1400" dirty="0" smtClean="0"/>
              <a:t>Draw an energy diagram representing the H emission line at [randomly generated visible line].</a:t>
            </a:r>
          </a:p>
          <a:p>
            <a:pPr fontAlgn="auto">
              <a:spcAft>
                <a:spcPts val="0"/>
              </a:spcAft>
              <a:buFont typeface="+mj-lt"/>
              <a:buAutoNum type="arabicPeriod"/>
              <a:defRPr/>
            </a:pPr>
            <a:r>
              <a:rPr lang="en-US" sz="1400" dirty="0" smtClean="0"/>
              <a:t>Draw an energy diagram representing the H absorption line corresponding to that emission line.</a:t>
            </a:r>
          </a:p>
          <a:p>
            <a:pPr fontAlgn="auto">
              <a:spcAft>
                <a:spcPts val="0"/>
              </a:spcAft>
              <a:buFont typeface="+mj-lt"/>
              <a:buAutoNum type="arabicPeriod"/>
              <a:defRPr/>
            </a:pPr>
            <a:r>
              <a:rPr lang="en-US" sz="1400" dirty="0" smtClean="0"/>
              <a:t>Repeat the process for the [randomly generated Ne visible line] Ne emission and absorption lines.</a:t>
            </a:r>
          </a:p>
        </p:txBody>
      </p:sp>
      <p:sp>
        <p:nvSpPr>
          <p:cNvPr id="76803" name="TextBox 6"/>
          <p:cNvSpPr txBox="1">
            <a:spLocks noChangeArrowheads="1"/>
          </p:cNvSpPr>
          <p:nvPr/>
        </p:nvSpPr>
        <p:spPr bwMode="auto">
          <a:xfrm>
            <a:off x="438150" y="533400"/>
            <a:ext cx="8705850" cy="1222375"/>
          </a:xfrm>
          <a:prstGeom prst="rect">
            <a:avLst/>
          </a:prstGeom>
          <a:noFill/>
          <a:ln w="9525">
            <a:noFill/>
            <a:miter lim="800000"/>
            <a:headEnd/>
            <a:tailEnd/>
          </a:ln>
        </p:spPr>
        <p:txBody>
          <a:bodyPr>
            <a:prstTxWarp prst="textNoShape">
              <a:avLst/>
            </a:prstTxWarp>
            <a:spAutoFit/>
          </a:bodyPr>
          <a:lstStyle/>
          <a:p>
            <a:pPr>
              <a:spcAft>
                <a:spcPts val="600"/>
              </a:spcAft>
            </a:pPr>
            <a:r>
              <a:rPr lang="en-US" sz="1600" b="1" u="sng">
                <a:solidFill>
                  <a:srgbClr val="0070C0"/>
                </a:solidFill>
                <a:latin typeface="Calibri" pitchFamily="-72" charset="0"/>
              </a:rPr>
              <a:t>QUESTION C2 (U):</a:t>
            </a:r>
            <a:r>
              <a:rPr lang="en-US" sz="1600" b="1">
                <a:solidFill>
                  <a:srgbClr val="0070C0"/>
                </a:solidFill>
                <a:latin typeface="Calibri" pitchFamily="-72" charset="0"/>
              </a:rPr>
              <a:t>  </a:t>
            </a:r>
            <a:r>
              <a:rPr lang="en-US" sz="1600">
                <a:latin typeface="Calibri" pitchFamily="-72" charset="0"/>
              </a:rPr>
              <a:t>What happens to the sample as it absorbs photons of light? Remember that in this experiment the atoms of your sample are initially in their ground state.</a:t>
            </a:r>
          </a:p>
          <a:p>
            <a:pPr>
              <a:spcAft>
                <a:spcPts val="600"/>
              </a:spcAft>
            </a:pPr>
            <a:r>
              <a:rPr lang="en-US" sz="1600" b="1" u="sng">
                <a:solidFill>
                  <a:srgbClr val="0070C0"/>
                </a:solidFill>
                <a:latin typeface="Calibri" pitchFamily="-72" charset="0"/>
              </a:rPr>
              <a:t>QUESTION C3 (U):</a:t>
            </a:r>
            <a:r>
              <a:rPr lang="en-US" sz="1600" b="1">
                <a:solidFill>
                  <a:srgbClr val="0070C0"/>
                </a:solidFill>
                <a:latin typeface="Calibri" pitchFamily="-72" charset="0"/>
              </a:rPr>
              <a:t>  </a:t>
            </a:r>
            <a:r>
              <a:rPr lang="en-US" sz="1600">
                <a:latin typeface="Calibri" pitchFamily="-72" charset="0"/>
              </a:rPr>
              <a:t>Can an atom absorb photons of any wavelength? Support your answer with spectral data.</a:t>
            </a:r>
          </a:p>
        </p:txBody>
      </p:sp>
      <p:sp>
        <p:nvSpPr>
          <p:cNvPr id="76804" name="TextBox 7"/>
          <p:cNvSpPr txBox="1">
            <a:spLocks noChangeArrowheads="1"/>
          </p:cNvSpPr>
          <p:nvPr/>
        </p:nvSpPr>
        <p:spPr bwMode="auto">
          <a:xfrm>
            <a:off x="466725" y="3211513"/>
            <a:ext cx="8505825" cy="1222375"/>
          </a:xfrm>
          <a:prstGeom prst="rect">
            <a:avLst/>
          </a:prstGeom>
          <a:noFill/>
          <a:ln w="9525">
            <a:noFill/>
            <a:miter lim="800000"/>
            <a:headEnd/>
            <a:tailEnd/>
          </a:ln>
        </p:spPr>
        <p:txBody>
          <a:bodyPr>
            <a:prstTxWarp prst="textNoShape">
              <a:avLst/>
            </a:prstTxWarp>
            <a:spAutoFit/>
          </a:bodyPr>
          <a:lstStyle/>
          <a:p>
            <a:pPr>
              <a:spcAft>
                <a:spcPts val="600"/>
              </a:spcAft>
            </a:pPr>
            <a:r>
              <a:rPr lang="en-US" sz="1600" b="1" u="sng">
                <a:solidFill>
                  <a:srgbClr val="0070C0"/>
                </a:solidFill>
                <a:latin typeface="Calibri" pitchFamily="-72" charset="0"/>
              </a:rPr>
              <a:t>QUESTION C3’ (U):</a:t>
            </a:r>
            <a:r>
              <a:rPr lang="en-US" sz="1600" b="1">
                <a:solidFill>
                  <a:srgbClr val="0070C0"/>
                </a:solidFill>
                <a:latin typeface="Calibri" pitchFamily="-72" charset="0"/>
              </a:rPr>
              <a:t>  </a:t>
            </a:r>
            <a:r>
              <a:rPr lang="en-US" sz="1600">
                <a:latin typeface="Calibri" pitchFamily="-72" charset="0"/>
              </a:rPr>
              <a:t>Use the energy level diagrams you generated in the TASK to further support your answer to QC3.</a:t>
            </a:r>
          </a:p>
          <a:p>
            <a:pPr>
              <a:spcAft>
                <a:spcPts val="600"/>
              </a:spcAft>
            </a:pPr>
            <a:r>
              <a:rPr lang="en-US" sz="1600" b="1" u="sng">
                <a:solidFill>
                  <a:srgbClr val="0070C0"/>
                </a:solidFill>
                <a:latin typeface="Calibri" pitchFamily="-72" charset="0"/>
              </a:rPr>
              <a:t>QUESTION C4 (U):</a:t>
            </a:r>
            <a:r>
              <a:rPr lang="en-US" sz="1600">
                <a:latin typeface="Calibri" pitchFamily="-72" charset="0"/>
              </a:rPr>
              <a:t>  If a sample of Na atoms is subjected to light of x nm (a wavelength not absorbed), do you think that the atom will absorb photons of light and become excited? Explain.</a:t>
            </a:r>
          </a:p>
        </p:txBody>
      </p:sp>
      <p:grpSp>
        <p:nvGrpSpPr>
          <p:cNvPr id="76805" name="Group 27"/>
          <p:cNvGrpSpPr>
            <a:grpSpLocks/>
          </p:cNvGrpSpPr>
          <p:nvPr/>
        </p:nvGrpSpPr>
        <p:grpSpPr bwMode="auto">
          <a:xfrm>
            <a:off x="152400" y="4419600"/>
            <a:ext cx="8839200" cy="2362200"/>
            <a:chOff x="152400" y="4495800"/>
            <a:chExt cx="8839200" cy="2362199"/>
          </a:xfrm>
        </p:grpSpPr>
        <p:grpSp>
          <p:nvGrpSpPr>
            <p:cNvPr id="76806" name="Group 19"/>
            <p:cNvGrpSpPr>
              <a:grpSpLocks/>
            </p:cNvGrpSpPr>
            <p:nvPr/>
          </p:nvGrpSpPr>
          <p:grpSpPr bwMode="auto">
            <a:xfrm>
              <a:off x="152400" y="4495800"/>
              <a:ext cx="8839200" cy="2362199"/>
              <a:chOff x="152400" y="4495800"/>
              <a:chExt cx="8839200" cy="2362199"/>
            </a:xfrm>
          </p:grpSpPr>
          <p:sp>
            <p:nvSpPr>
              <p:cNvPr id="10" name="Rounded Rectangle 9"/>
              <p:cNvSpPr/>
              <p:nvPr/>
            </p:nvSpPr>
            <p:spPr>
              <a:xfrm>
                <a:off x="152400" y="4495800"/>
                <a:ext cx="8839200" cy="23621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200" dirty="0"/>
              </a:p>
            </p:txBody>
          </p:sp>
          <p:cxnSp>
            <p:nvCxnSpPr>
              <p:cNvPr id="11" name="Straight Connector 10"/>
              <p:cNvCxnSpPr/>
              <p:nvPr/>
            </p:nvCxnSpPr>
            <p:spPr>
              <a:xfrm>
                <a:off x="1176338" y="5105400"/>
                <a:ext cx="0" cy="13715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6816" name="TextBox 11"/>
              <p:cNvSpPr txBox="1">
                <a:spLocks noChangeArrowheads="1"/>
              </p:cNvSpPr>
              <p:nvPr/>
            </p:nvSpPr>
            <p:spPr bwMode="auto">
              <a:xfrm rot="-5400000">
                <a:off x="111919" y="5641181"/>
                <a:ext cx="1636712" cy="336550"/>
              </a:xfrm>
              <a:prstGeom prst="rect">
                <a:avLst/>
              </a:prstGeom>
              <a:noFill/>
              <a:ln w="9525">
                <a:noFill/>
                <a:miter lim="800000"/>
                <a:headEnd/>
                <a:tailEnd/>
              </a:ln>
            </p:spPr>
            <p:txBody>
              <a:bodyPr wrap="none">
                <a:prstTxWarp prst="textNoShape">
                  <a:avLst/>
                </a:prstTxWarp>
                <a:spAutoFit/>
              </a:bodyPr>
              <a:lstStyle/>
              <a:p>
                <a:r>
                  <a:rPr lang="en-US" sz="1600">
                    <a:latin typeface="Calibri" pitchFamily="-72" charset="0"/>
                  </a:rPr>
                  <a:t>Increasing Energy</a:t>
                </a:r>
              </a:p>
            </p:txBody>
          </p:sp>
          <p:cxnSp>
            <p:nvCxnSpPr>
              <p:cNvPr id="13" name="Straight Connector 12"/>
              <p:cNvCxnSpPr/>
              <p:nvPr/>
            </p:nvCxnSpPr>
            <p:spPr>
              <a:xfrm>
                <a:off x="1404938" y="6476999"/>
                <a:ext cx="6858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6818" name="TextBox 13"/>
              <p:cNvSpPr txBox="1">
                <a:spLocks noChangeArrowheads="1"/>
              </p:cNvSpPr>
              <p:nvPr/>
            </p:nvSpPr>
            <p:spPr bwMode="auto">
              <a:xfrm>
                <a:off x="2243138" y="6338887"/>
                <a:ext cx="1011237" cy="274637"/>
              </a:xfrm>
              <a:prstGeom prst="rect">
                <a:avLst/>
              </a:prstGeom>
              <a:noFill/>
              <a:ln w="9525">
                <a:noFill/>
                <a:miter lim="800000"/>
                <a:headEnd/>
                <a:tailEnd/>
              </a:ln>
            </p:spPr>
            <p:txBody>
              <a:bodyPr wrap="none">
                <a:prstTxWarp prst="textNoShape">
                  <a:avLst/>
                </a:prstTxWarp>
                <a:spAutoFit/>
              </a:bodyPr>
              <a:lstStyle/>
              <a:p>
                <a:r>
                  <a:rPr lang="en-US" sz="1200">
                    <a:solidFill>
                      <a:srgbClr val="0070C0"/>
                    </a:solidFill>
                    <a:latin typeface="Calibri" pitchFamily="-72" charset="0"/>
                  </a:rPr>
                  <a:t>Ground-state</a:t>
                </a:r>
              </a:p>
            </p:txBody>
          </p:sp>
          <p:cxnSp>
            <p:nvCxnSpPr>
              <p:cNvPr id="15" name="Straight Connector 14"/>
              <p:cNvCxnSpPr/>
              <p:nvPr/>
            </p:nvCxnSpPr>
            <p:spPr>
              <a:xfrm>
                <a:off x="1395413" y="5395913"/>
                <a:ext cx="685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6820" name="TextBox 15"/>
              <p:cNvSpPr txBox="1">
                <a:spLocks noChangeArrowheads="1"/>
              </p:cNvSpPr>
              <p:nvPr/>
            </p:nvSpPr>
            <p:spPr bwMode="auto">
              <a:xfrm>
                <a:off x="2233613" y="5257800"/>
                <a:ext cx="987425" cy="274637"/>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latin typeface="Calibri" pitchFamily="-72" charset="0"/>
                  </a:rPr>
                  <a:t>Excited-state</a:t>
                </a:r>
              </a:p>
            </p:txBody>
          </p:sp>
          <p:cxnSp>
            <p:nvCxnSpPr>
              <p:cNvPr id="17" name="Straight Arrow Connector 16"/>
              <p:cNvCxnSpPr/>
              <p:nvPr/>
            </p:nvCxnSpPr>
            <p:spPr>
              <a:xfrm>
                <a:off x="1633538" y="5395913"/>
                <a:ext cx="0" cy="10810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6822" name="TextBox 17"/>
              <p:cNvSpPr txBox="1">
                <a:spLocks noChangeArrowheads="1"/>
              </p:cNvSpPr>
              <p:nvPr/>
            </p:nvSpPr>
            <p:spPr bwMode="auto">
              <a:xfrm>
                <a:off x="1747838" y="5751512"/>
                <a:ext cx="4137025" cy="304800"/>
              </a:xfrm>
              <a:prstGeom prst="rect">
                <a:avLst/>
              </a:prstGeom>
              <a:noFill/>
              <a:ln w="9525">
                <a:noFill/>
                <a:miter lim="800000"/>
                <a:headEnd/>
                <a:tailEnd/>
              </a:ln>
            </p:spPr>
            <p:txBody>
              <a:bodyPr wrap="none">
                <a:prstTxWarp prst="textNoShape">
                  <a:avLst/>
                </a:prstTxWarp>
                <a:spAutoFit/>
              </a:bodyPr>
              <a:lstStyle/>
              <a:p>
                <a:r>
                  <a:rPr lang="en-US" sz="1400">
                    <a:latin typeface="Calibri" pitchFamily="-72" charset="0"/>
                  </a:rPr>
                  <a:t>Transition between the excited-state and ground-state</a:t>
                </a:r>
              </a:p>
            </p:txBody>
          </p:sp>
          <p:sp>
            <p:nvSpPr>
              <p:cNvPr id="76823" name="TextBox 18"/>
              <p:cNvSpPr txBox="1">
                <a:spLocks noChangeArrowheads="1"/>
              </p:cNvSpPr>
              <p:nvPr/>
            </p:nvSpPr>
            <p:spPr bwMode="auto">
              <a:xfrm>
                <a:off x="301625" y="4583112"/>
                <a:ext cx="3184525" cy="396875"/>
              </a:xfrm>
              <a:prstGeom prst="rect">
                <a:avLst/>
              </a:prstGeom>
              <a:noFill/>
              <a:ln w="9525">
                <a:noFill/>
                <a:miter lim="800000"/>
                <a:headEnd/>
                <a:tailEnd/>
              </a:ln>
            </p:spPr>
            <p:txBody>
              <a:bodyPr wrap="none">
                <a:prstTxWarp prst="textNoShape">
                  <a:avLst/>
                </a:prstTxWarp>
                <a:spAutoFit/>
              </a:bodyPr>
              <a:lstStyle/>
              <a:p>
                <a:r>
                  <a:rPr lang="en-US" sz="2000" b="1">
                    <a:solidFill>
                      <a:srgbClr val="002060"/>
                    </a:solidFill>
                    <a:latin typeface="Calibri" pitchFamily="-72" charset="0"/>
                  </a:rPr>
                  <a:t>Energy Diagram Builder Tool</a:t>
                </a:r>
              </a:p>
            </p:txBody>
          </p:sp>
        </p:grpSp>
        <p:cxnSp>
          <p:nvCxnSpPr>
            <p:cNvPr id="21" name="Straight Connector 20"/>
            <p:cNvCxnSpPr/>
            <p:nvPr/>
          </p:nvCxnSpPr>
          <p:spPr>
            <a:xfrm>
              <a:off x="6381750" y="5151438"/>
              <a:ext cx="0" cy="13715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6808" name="TextBox 21"/>
            <p:cNvSpPr txBox="1">
              <a:spLocks noChangeArrowheads="1"/>
            </p:cNvSpPr>
            <p:nvPr/>
          </p:nvSpPr>
          <p:spPr bwMode="auto">
            <a:xfrm rot="-5400000">
              <a:off x="5317332" y="5687218"/>
              <a:ext cx="1636712" cy="336550"/>
            </a:xfrm>
            <a:prstGeom prst="rect">
              <a:avLst/>
            </a:prstGeom>
            <a:noFill/>
            <a:ln w="9525">
              <a:noFill/>
              <a:miter lim="800000"/>
              <a:headEnd/>
              <a:tailEnd/>
            </a:ln>
          </p:spPr>
          <p:txBody>
            <a:bodyPr wrap="none">
              <a:prstTxWarp prst="textNoShape">
                <a:avLst/>
              </a:prstTxWarp>
              <a:spAutoFit/>
            </a:bodyPr>
            <a:lstStyle/>
            <a:p>
              <a:r>
                <a:rPr lang="en-US" sz="1600">
                  <a:latin typeface="Calibri" pitchFamily="-72" charset="0"/>
                </a:rPr>
                <a:t>Increasing Energy</a:t>
              </a:r>
            </a:p>
          </p:txBody>
        </p:sp>
        <p:cxnSp>
          <p:nvCxnSpPr>
            <p:cNvPr id="23" name="Straight Connector 22"/>
            <p:cNvCxnSpPr/>
            <p:nvPr/>
          </p:nvCxnSpPr>
          <p:spPr>
            <a:xfrm>
              <a:off x="6610350" y="6523037"/>
              <a:ext cx="6858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6810" name="TextBox 23"/>
            <p:cNvSpPr txBox="1">
              <a:spLocks noChangeArrowheads="1"/>
            </p:cNvSpPr>
            <p:nvPr/>
          </p:nvSpPr>
          <p:spPr bwMode="auto">
            <a:xfrm>
              <a:off x="7448550" y="6384924"/>
              <a:ext cx="1011238" cy="274638"/>
            </a:xfrm>
            <a:prstGeom prst="rect">
              <a:avLst/>
            </a:prstGeom>
            <a:noFill/>
            <a:ln w="9525">
              <a:noFill/>
              <a:miter lim="800000"/>
              <a:headEnd/>
              <a:tailEnd/>
            </a:ln>
          </p:spPr>
          <p:txBody>
            <a:bodyPr wrap="none">
              <a:prstTxWarp prst="textNoShape">
                <a:avLst/>
              </a:prstTxWarp>
              <a:spAutoFit/>
            </a:bodyPr>
            <a:lstStyle/>
            <a:p>
              <a:r>
                <a:rPr lang="en-US" sz="1200">
                  <a:solidFill>
                    <a:srgbClr val="0070C0"/>
                  </a:solidFill>
                  <a:latin typeface="Calibri" pitchFamily="-72" charset="0"/>
                </a:rPr>
                <a:t>Ground-state</a:t>
              </a:r>
            </a:p>
          </p:txBody>
        </p:sp>
        <p:cxnSp>
          <p:nvCxnSpPr>
            <p:cNvPr id="25" name="Straight Connector 24"/>
            <p:cNvCxnSpPr/>
            <p:nvPr/>
          </p:nvCxnSpPr>
          <p:spPr>
            <a:xfrm>
              <a:off x="6600825" y="5441950"/>
              <a:ext cx="685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6812" name="TextBox 25"/>
            <p:cNvSpPr txBox="1">
              <a:spLocks noChangeArrowheads="1"/>
            </p:cNvSpPr>
            <p:nvPr/>
          </p:nvSpPr>
          <p:spPr bwMode="auto">
            <a:xfrm>
              <a:off x="7439025" y="5303837"/>
              <a:ext cx="987425"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latin typeface="Calibri" pitchFamily="-72" charset="0"/>
                </a:rPr>
                <a:t>Excited-state</a:t>
              </a:r>
            </a:p>
          </p:txBody>
        </p:sp>
        <p:cxnSp>
          <p:nvCxnSpPr>
            <p:cNvPr id="27" name="Straight Arrow Connector 26"/>
            <p:cNvCxnSpPr/>
            <p:nvPr/>
          </p:nvCxnSpPr>
          <p:spPr>
            <a:xfrm flipV="1">
              <a:off x="6838950" y="5441950"/>
              <a:ext cx="0" cy="10810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49" name="Title 1"/>
          <p:cNvSpPr>
            <a:spLocks noGrp="1"/>
          </p:cNvSpPr>
          <p:nvPr>
            <p:ph type="title"/>
          </p:nvPr>
        </p:nvSpPr>
        <p:spPr>
          <a:xfrm>
            <a:off x="457200" y="76200"/>
            <a:ext cx="8229600" cy="457200"/>
          </a:xfrm>
        </p:spPr>
        <p:txBody>
          <a:bodyPr/>
          <a:lstStyle/>
          <a:p>
            <a:r>
              <a:rPr lang="en-US" sz="2400" b="1" smtClean="0">
                <a:solidFill>
                  <a:srgbClr val="C00000"/>
                </a:solidFill>
              </a:rPr>
              <a:t>Let’s Think About It.</a:t>
            </a:r>
          </a:p>
        </p:txBody>
      </p:sp>
      <p:sp>
        <p:nvSpPr>
          <p:cNvPr id="78850" name="Content Placeholder 2"/>
          <p:cNvSpPr>
            <a:spLocks noGrp="1"/>
          </p:cNvSpPr>
          <p:nvPr>
            <p:ph idx="1"/>
          </p:nvPr>
        </p:nvSpPr>
        <p:spPr>
          <a:xfrm>
            <a:off x="152400" y="457200"/>
            <a:ext cx="8763000" cy="609600"/>
          </a:xfrm>
        </p:spPr>
        <p:txBody>
          <a:bodyPr/>
          <a:lstStyle/>
          <a:p>
            <a:pPr marL="0" indent="0">
              <a:buFont typeface="Arial" pitchFamily="-72" charset="0"/>
              <a:buNone/>
              <a:tabLst>
                <a:tab pos="685800" algn="l"/>
              </a:tabLst>
            </a:pPr>
            <a:r>
              <a:rPr lang="en-US" sz="1600" smtClean="0"/>
              <a:t>Let us try and add a further level of detail to our understanding of the process by which an atom absorbs or emits light. We will consider the He atom for the purposes of this discussion. </a:t>
            </a:r>
            <a:endParaRPr lang="en-US" sz="1600" b="1" u="sng" smtClean="0">
              <a:solidFill>
                <a:srgbClr val="0070C0"/>
              </a:solidFill>
            </a:endParaRPr>
          </a:p>
        </p:txBody>
      </p:sp>
      <p:sp>
        <p:nvSpPr>
          <p:cNvPr id="78851" name="TextBox 25"/>
          <p:cNvSpPr txBox="1">
            <a:spLocks noChangeArrowheads="1"/>
          </p:cNvSpPr>
          <p:nvPr/>
        </p:nvSpPr>
        <p:spPr bwMode="auto">
          <a:xfrm>
            <a:off x="219075" y="1111250"/>
            <a:ext cx="8705850" cy="1400175"/>
          </a:xfrm>
          <a:prstGeom prst="rect">
            <a:avLst/>
          </a:prstGeom>
          <a:noFill/>
          <a:ln w="9525">
            <a:noFill/>
            <a:miter lim="800000"/>
            <a:headEnd/>
            <a:tailEnd/>
          </a:ln>
        </p:spPr>
        <p:txBody>
          <a:bodyPr>
            <a:prstTxWarp prst="textNoShape">
              <a:avLst/>
            </a:prstTxWarp>
            <a:spAutoFit/>
          </a:bodyPr>
          <a:lstStyle/>
          <a:p>
            <a:pPr>
              <a:spcAft>
                <a:spcPts val="600"/>
              </a:spcAft>
            </a:pPr>
            <a:r>
              <a:rPr lang="en-US" sz="1600" b="1" u="sng">
                <a:solidFill>
                  <a:srgbClr val="0070C0"/>
                </a:solidFill>
                <a:latin typeface="Calibri" pitchFamily="-72" charset="0"/>
              </a:rPr>
              <a:t>QUESTION C5 (G):</a:t>
            </a:r>
            <a:r>
              <a:rPr lang="en-US" sz="1600" b="1">
                <a:solidFill>
                  <a:srgbClr val="0070C0"/>
                </a:solidFill>
                <a:latin typeface="Calibri" pitchFamily="-72" charset="0"/>
              </a:rPr>
              <a:t>  </a:t>
            </a:r>
            <a:r>
              <a:rPr lang="en-US" sz="1600">
                <a:latin typeface="Calibri" pitchFamily="-72" charset="0"/>
              </a:rPr>
              <a:t>Below are two models of the He atom. [Picture of the “plum-pudding” model of an He atom and a Rutherford nuclear model – NOT the Bohr model! The electrons in the Rutherford model should occupy a diffuse cloud around the nucleus without any fine structure.] Which picture best represents relative position of the subatomic particles (protons, neutrons, and electrons)?</a:t>
            </a:r>
          </a:p>
          <a:p>
            <a:pPr>
              <a:spcAft>
                <a:spcPts val="600"/>
              </a:spcAft>
            </a:pPr>
            <a:r>
              <a:rPr lang="en-US" sz="1600" b="1" u="sng">
                <a:solidFill>
                  <a:srgbClr val="0070C0"/>
                </a:solidFill>
                <a:latin typeface="Calibri" pitchFamily="-72" charset="0"/>
              </a:rPr>
              <a:t>QUESTION C6 (U):</a:t>
            </a:r>
            <a:r>
              <a:rPr lang="en-US" sz="1600">
                <a:latin typeface="Calibri" pitchFamily="-72" charset="0"/>
              </a:rPr>
              <a:t> What force holds the electrons to the atom? [M.C.]</a:t>
            </a:r>
          </a:p>
        </p:txBody>
      </p:sp>
      <p:sp>
        <p:nvSpPr>
          <p:cNvPr id="27" name="Content Placeholder 2"/>
          <p:cNvSpPr txBox="1">
            <a:spLocks/>
          </p:cNvSpPr>
          <p:nvPr/>
        </p:nvSpPr>
        <p:spPr>
          <a:xfrm>
            <a:off x="219075" y="2743200"/>
            <a:ext cx="8763000" cy="1603375"/>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120000"/>
              </a:lnSpc>
              <a:spcAft>
                <a:spcPts val="0"/>
              </a:spcAft>
              <a:buFont typeface="Arial" pitchFamily="34" charset="0"/>
              <a:buNone/>
              <a:tabLst>
                <a:tab pos="685800" algn="l"/>
              </a:tabLst>
              <a:defRPr/>
            </a:pPr>
            <a:r>
              <a:rPr lang="en-US" sz="1600" dirty="0" smtClean="0"/>
              <a:t>The negatively charged electrons and the positively charged protons in the He atom experience an attractive </a:t>
            </a:r>
            <a:r>
              <a:rPr lang="en-US" sz="1600" dirty="0" err="1" smtClean="0"/>
              <a:t>Coulombic</a:t>
            </a:r>
            <a:r>
              <a:rPr lang="en-US" sz="1600" dirty="0" smtClean="0"/>
              <a:t> (electrostatic) force. This attractive force must be overcome in order to remove an electron from the neutral He atom to form the </a:t>
            </a:r>
            <a:r>
              <a:rPr lang="en-US" sz="1600" dirty="0" err="1" smtClean="0"/>
              <a:t>cation</a:t>
            </a:r>
            <a:r>
              <a:rPr lang="en-US" sz="1600" dirty="0" smtClean="0"/>
              <a:t> (He</a:t>
            </a:r>
            <a:r>
              <a:rPr lang="en-US" sz="1600" baseline="30000" dirty="0" smtClean="0"/>
              <a:t>+</a:t>
            </a:r>
            <a:r>
              <a:rPr lang="en-US" sz="1600" dirty="0" smtClean="0"/>
              <a:t>). The energy needed to remove the first electron is the first ionization energy of He (2372.3 kJ/</a:t>
            </a:r>
            <a:r>
              <a:rPr lang="en-US" sz="1600" dirty="0" err="1" smtClean="0"/>
              <a:t>mol</a:t>
            </a:r>
            <a:r>
              <a:rPr lang="en-US" sz="1600" dirty="0" smtClean="0"/>
              <a:t>). On the other hand, neutrons and protons in the nucleus are held together through the strong nuclear force which is different for each isotope of each element. For the He-4 </a:t>
            </a:r>
            <a:r>
              <a:rPr lang="en-US" sz="1600" dirty="0" err="1" smtClean="0"/>
              <a:t>iostope</a:t>
            </a:r>
            <a:r>
              <a:rPr lang="en-US" sz="1600" dirty="0" smtClean="0"/>
              <a:t> the value of the strong nuclear force is 2.7303×10</a:t>
            </a:r>
            <a:r>
              <a:rPr lang="en-US" sz="1600" baseline="30000" dirty="0" smtClean="0"/>
              <a:t>9</a:t>
            </a:r>
            <a:r>
              <a:rPr lang="en-US" sz="1600" dirty="0" smtClean="0"/>
              <a:t> kJ/mol.</a:t>
            </a:r>
            <a:endParaRPr lang="en-US" sz="1600" b="1" u="sng" dirty="0" smtClean="0">
              <a:solidFill>
                <a:srgbClr val="0070C0"/>
              </a:solidFill>
            </a:endParaRPr>
          </a:p>
        </p:txBody>
      </p:sp>
      <p:sp>
        <p:nvSpPr>
          <p:cNvPr id="78853" name="TextBox 27"/>
          <p:cNvSpPr txBox="1">
            <a:spLocks noChangeArrowheads="1"/>
          </p:cNvSpPr>
          <p:nvPr/>
        </p:nvSpPr>
        <p:spPr bwMode="auto">
          <a:xfrm>
            <a:off x="247650" y="4572000"/>
            <a:ext cx="8705850" cy="1800225"/>
          </a:xfrm>
          <a:prstGeom prst="rect">
            <a:avLst/>
          </a:prstGeom>
          <a:noFill/>
          <a:ln w="9525">
            <a:noFill/>
            <a:miter lim="800000"/>
            <a:headEnd/>
            <a:tailEnd/>
          </a:ln>
        </p:spPr>
        <p:txBody>
          <a:bodyPr>
            <a:prstTxWarp prst="textNoShape">
              <a:avLst/>
            </a:prstTxWarp>
            <a:spAutoFit/>
          </a:bodyPr>
          <a:lstStyle/>
          <a:p>
            <a:pPr>
              <a:spcAft>
                <a:spcPts val="600"/>
              </a:spcAft>
            </a:pPr>
            <a:r>
              <a:rPr lang="en-US" sz="1600" b="1" u="sng">
                <a:solidFill>
                  <a:srgbClr val="0070C0"/>
                </a:solidFill>
                <a:latin typeface="Calibri" pitchFamily="-72" charset="0"/>
              </a:rPr>
              <a:t>QUESTION C7 (G):</a:t>
            </a:r>
            <a:r>
              <a:rPr lang="en-US" sz="1600" b="1">
                <a:solidFill>
                  <a:srgbClr val="0070C0"/>
                </a:solidFill>
                <a:latin typeface="Calibri" pitchFamily="-72" charset="0"/>
              </a:rPr>
              <a:t>  </a:t>
            </a:r>
            <a:r>
              <a:rPr lang="en-US" sz="1600">
                <a:latin typeface="Calibri" pitchFamily="-72" charset="0"/>
              </a:rPr>
              <a:t>Calculate the wavelength of a photon of light with energy corresponding to the strong nuclear force in He. Hint: you must calculate the value of the force per nucleon first.</a:t>
            </a:r>
          </a:p>
          <a:p>
            <a:pPr>
              <a:spcAft>
                <a:spcPts val="600"/>
              </a:spcAft>
            </a:pPr>
            <a:r>
              <a:rPr lang="en-US" sz="1600" b="1" u="sng">
                <a:solidFill>
                  <a:srgbClr val="0070C0"/>
                </a:solidFill>
                <a:latin typeface="Calibri" pitchFamily="-72" charset="0"/>
              </a:rPr>
              <a:t>QUESTION C8 (G):</a:t>
            </a:r>
            <a:r>
              <a:rPr lang="en-US" sz="1600">
                <a:latin typeface="Calibri" pitchFamily="-72" charset="0"/>
              </a:rPr>
              <a:t> What region of the EM spectrum corresponds to photons with this energy?</a:t>
            </a:r>
          </a:p>
          <a:p>
            <a:pPr>
              <a:spcAft>
                <a:spcPts val="600"/>
              </a:spcAft>
            </a:pPr>
            <a:r>
              <a:rPr lang="en-US" sz="1600" b="1" u="sng">
                <a:solidFill>
                  <a:srgbClr val="0070C0"/>
                </a:solidFill>
                <a:latin typeface="Calibri" pitchFamily="-72" charset="0"/>
              </a:rPr>
              <a:t>QUESTION C9 (G):</a:t>
            </a:r>
            <a:r>
              <a:rPr lang="en-US" sz="1600">
                <a:latin typeface="Calibri" pitchFamily="-72" charset="0"/>
              </a:rPr>
              <a:t> Calculate the wavelength of a photon that has enough energy to ionize He. Hint: you must calculate the ionization energy per atom first.</a:t>
            </a:r>
          </a:p>
          <a:p>
            <a:pPr>
              <a:spcAft>
                <a:spcPts val="600"/>
              </a:spcAft>
            </a:pPr>
            <a:r>
              <a:rPr lang="en-US" sz="1600" b="1" u="sng">
                <a:solidFill>
                  <a:srgbClr val="0070C0"/>
                </a:solidFill>
                <a:latin typeface="Calibri" pitchFamily="-72" charset="0"/>
              </a:rPr>
              <a:t>QUESTION C10 (G):</a:t>
            </a:r>
            <a:r>
              <a:rPr lang="en-US" sz="1600">
                <a:latin typeface="Calibri" pitchFamily="-72" charset="0"/>
              </a:rPr>
              <a:t> What region of the EM spectrum corresponds to photons with this energy?</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7" name="Title 1"/>
          <p:cNvSpPr>
            <a:spLocks noGrp="1"/>
          </p:cNvSpPr>
          <p:nvPr>
            <p:ph type="title"/>
          </p:nvPr>
        </p:nvSpPr>
        <p:spPr>
          <a:xfrm>
            <a:off x="457200" y="76200"/>
            <a:ext cx="8229600" cy="457200"/>
          </a:xfrm>
        </p:spPr>
        <p:txBody>
          <a:bodyPr/>
          <a:lstStyle/>
          <a:p>
            <a:r>
              <a:rPr lang="en-US" sz="2400" b="1" smtClean="0">
                <a:solidFill>
                  <a:srgbClr val="C00000"/>
                </a:solidFill>
              </a:rPr>
              <a:t>Let’s Think About It.</a:t>
            </a:r>
          </a:p>
        </p:txBody>
      </p:sp>
      <p:sp>
        <p:nvSpPr>
          <p:cNvPr id="29" name="Content Placeholder 2"/>
          <p:cNvSpPr txBox="1">
            <a:spLocks/>
          </p:cNvSpPr>
          <p:nvPr/>
        </p:nvSpPr>
        <p:spPr>
          <a:xfrm>
            <a:off x="247650" y="609600"/>
            <a:ext cx="8763000" cy="533400"/>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tabLst>
                <a:tab pos="685800" algn="l"/>
              </a:tabLst>
              <a:defRPr/>
            </a:pPr>
            <a:r>
              <a:rPr lang="en-US" sz="1600" dirty="0" smtClean="0"/>
              <a:t>The highest energy observable emission/absorption line for neutral atoms of your available samples are listed in the table below.</a:t>
            </a:r>
            <a:endParaRPr lang="en-US" sz="1600" b="1" u="sng" dirty="0" smtClean="0">
              <a:solidFill>
                <a:srgbClr val="0070C0"/>
              </a:solidFill>
            </a:endParaRPr>
          </a:p>
        </p:txBody>
      </p:sp>
      <p:sp>
        <p:nvSpPr>
          <p:cNvPr id="80899" name="TextBox 29"/>
          <p:cNvSpPr txBox="1">
            <a:spLocks noChangeArrowheads="1"/>
          </p:cNvSpPr>
          <p:nvPr/>
        </p:nvSpPr>
        <p:spPr bwMode="auto">
          <a:xfrm>
            <a:off x="247650" y="4114800"/>
            <a:ext cx="8705850" cy="2689225"/>
          </a:xfrm>
          <a:prstGeom prst="rect">
            <a:avLst/>
          </a:prstGeom>
          <a:noFill/>
          <a:ln w="9525">
            <a:noFill/>
            <a:miter lim="800000"/>
            <a:headEnd/>
            <a:tailEnd/>
          </a:ln>
        </p:spPr>
        <p:txBody>
          <a:bodyPr>
            <a:prstTxWarp prst="textNoShape">
              <a:avLst/>
            </a:prstTxWarp>
            <a:spAutoFit/>
          </a:bodyPr>
          <a:lstStyle/>
          <a:p>
            <a:pPr>
              <a:spcAft>
                <a:spcPts val="600"/>
              </a:spcAft>
            </a:pPr>
            <a:r>
              <a:rPr lang="en-US" sz="1600" b="1" u="sng">
                <a:solidFill>
                  <a:srgbClr val="0070C0"/>
                </a:solidFill>
                <a:latin typeface="Calibri" pitchFamily="-72" charset="0"/>
              </a:rPr>
              <a:t>QUESTION C11 (G):</a:t>
            </a:r>
            <a:r>
              <a:rPr lang="en-US" sz="1600" b="1">
                <a:solidFill>
                  <a:srgbClr val="0070C0"/>
                </a:solidFill>
                <a:latin typeface="Calibri" pitchFamily="-72" charset="0"/>
              </a:rPr>
              <a:t>  </a:t>
            </a:r>
            <a:r>
              <a:rPr lang="en-US" sz="1600">
                <a:latin typeface="Calibri" pitchFamily="-72" charset="0"/>
              </a:rPr>
              <a:t>Are the typical energies observed for atomic emission and absorption spectra on the order of the strong nuclear force or ionization energies? [This question will require some key feedback to help the students connect the dots.]</a:t>
            </a:r>
          </a:p>
          <a:p>
            <a:pPr>
              <a:spcAft>
                <a:spcPts val="600"/>
              </a:spcAft>
            </a:pPr>
            <a:r>
              <a:rPr lang="en-US" sz="1600" b="1" u="sng">
                <a:solidFill>
                  <a:srgbClr val="0070C0"/>
                </a:solidFill>
                <a:latin typeface="Calibri" pitchFamily="-72" charset="0"/>
              </a:rPr>
              <a:t>QUESTION C12 (U):</a:t>
            </a:r>
            <a:r>
              <a:rPr lang="en-US" sz="1600" b="1">
                <a:solidFill>
                  <a:srgbClr val="0070C0"/>
                </a:solidFill>
                <a:latin typeface="Calibri" pitchFamily="-72" charset="0"/>
              </a:rPr>
              <a:t>  </a:t>
            </a:r>
            <a:r>
              <a:rPr lang="en-US" sz="1600">
                <a:latin typeface="Calibri" pitchFamily="-72" charset="0"/>
              </a:rPr>
              <a:t>In the atomic emission and absorption experiments we have investigated throughout this module atoms absorb a photons of light or excited atoms emit a photons of light. At this point you have developed an energetic model for this phenomenon (energy level diagrams) and looked at the typical energies of photons involved in these processes. </a:t>
            </a:r>
            <a:r>
              <a:rPr lang="en-US" sz="1600" b="1">
                <a:solidFill>
                  <a:srgbClr val="0070C0"/>
                </a:solidFill>
                <a:latin typeface="Calibri" pitchFamily="-72" charset="0"/>
              </a:rPr>
              <a:t>Discuss in your own words what specific component of the atom (nucleus, protons, neutrons, or electrons) is/are involved in the processes of atomic emission and absorption.</a:t>
            </a:r>
            <a:r>
              <a:rPr lang="en-US" sz="1600">
                <a:latin typeface="Calibri" pitchFamily="-72" charset="0"/>
              </a:rPr>
              <a:t> Use any spectra and energy-level diagrams you have collected and built throughout this module to support your conclusions.</a:t>
            </a:r>
          </a:p>
        </p:txBody>
      </p:sp>
      <p:graphicFrame>
        <p:nvGraphicFramePr>
          <p:cNvPr id="6" name="Table 5"/>
          <p:cNvGraphicFramePr>
            <a:graphicFrameLocks noGrp="1"/>
          </p:cNvGraphicFramePr>
          <p:nvPr/>
        </p:nvGraphicFramePr>
        <p:xfrm>
          <a:off x="1552575" y="1152525"/>
          <a:ext cx="6096000" cy="2865438"/>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US" dirty="0" smtClean="0"/>
                        <a:t>Element</a:t>
                      </a:r>
                      <a:endParaRPr lang="en-US" dirty="0"/>
                    </a:p>
                  </a:txBody>
                  <a:tcPr/>
                </a:tc>
                <a:tc>
                  <a:txBody>
                    <a:bodyPr/>
                    <a:lstStyle/>
                    <a:p>
                      <a:r>
                        <a:rPr lang="en-US" dirty="0" smtClean="0"/>
                        <a:t>Emission Line (nm)</a:t>
                      </a:r>
                      <a:endParaRPr lang="en-US" dirty="0"/>
                    </a:p>
                  </a:txBody>
                  <a:tcPr/>
                </a:tc>
                <a:tc>
                  <a:txBody>
                    <a:bodyPr/>
                    <a:lstStyle/>
                    <a:p>
                      <a:r>
                        <a:rPr lang="en-US" dirty="0" smtClean="0"/>
                        <a:t>Element</a:t>
                      </a:r>
                      <a:endParaRPr lang="en-US" dirty="0"/>
                    </a:p>
                  </a:txBody>
                  <a:tcPr/>
                </a:tc>
                <a:tc>
                  <a:txBody>
                    <a:bodyPr/>
                    <a:lstStyle/>
                    <a:p>
                      <a:r>
                        <a:rPr lang="en-US" dirty="0" smtClean="0"/>
                        <a:t>Emission Line (nm)</a:t>
                      </a:r>
                      <a:endParaRPr lang="en-US" dirty="0"/>
                    </a:p>
                  </a:txBody>
                  <a:tcPr/>
                </a:tc>
              </a:tr>
              <a:tr h="370840">
                <a:tc>
                  <a:txBody>
                    <a:bodyPr/>
                    <a:lstStyle/>
                    <a:p>
                      <a:r>
                        <a:rPr lang="en-US" dirty="0" smtClean="0"/>
                        <a:t>H</a:t>
                      </a:r>
                      <a:endParaRPr lang="en-US" dirty="0"/>
                    </a:p>
                  </a:txBody>
                  <a:tcPr/>
                </a:tc>
                <a:tc>
                  <a:txBody>
                    <a:bodyPr/>
                    <a:lstStyle/>
                    <a:p>
                      <a:r>
                        <a:rPr lang="en-US" dirty="0" smtClean="0"/>
                        <a:t>97.2537</a:t>
                      </a:r>
                      <a:endParaRPr lang="en-US" dirty="0"/>
                    </a:p>
                  </a:txBody>
                  <a:tcPr/>
                </a:tc>
                <a:tc>
                  <a:txBody>
                    <a:bodyPr/>
                    <a:lstStyle/>
                    <a:p>
                      <a:r>
                        <a:rPr lang="en-US" dirty="0" smtClean="0"/>
                        <a:t>He</a:t>
                      </a:r>
                      <a:endParaRPr lang="en-US" dirty="0"/>
                    </a:p>
                  </a:txBody>
                  <a:tcPr/>
                </a:tc>
                <a:tc>
                  <a:txBody>
                    <a:bodyPr/>
                    <a:lstStyle/>
                    <a:p>
                      <a:r>
                        <a:rPr lang="en-US" dirty="0" smtClean="0"/>
                        <a:t>58.4334</a:t>
                      </a:r>
                      <a:endParaRPr lang="en-US" dirty="0"/>
                    </a:p>
                  </a:txBody>
                  <a:tcPr/>
                </a:tc>
              </a:tr>
              <a:tr h="370840">
                <a:tc>
                  <a:txBody>
                    <a:bodyPr/>
                    <a:lstStyle/>
                    <a:p>
                      <a:r>
                        <a:rPr lang="en-US" dirty="0" smtClean="0"/>
                        <a:t>Li</a:t>
                      </a:r>
                      <a:endParaRPr lang="en-US" dirty="0"/>
                    </a:p>
                  </a:txBody>
                  <a:tcPr/>
                </a:tc>
                <a:tc>
                  <a:txBody>
                    <a:bodyPr/>
                    <a:lstStyle/>
                    <a:p>
                      <a:r>
                        <a:rPr lang="en-US" dirty="0" smtClean="0"/>
                        <a:t>610.354</a:t>
                      </a:r>
                      <a:endParaRPr lang="en-US" dirty="0"/>
                    </a:p>
                  </a:txBody>
                  <a:tcPr/>
                </a:tc>
                <a:tc>
                  <a:txBody>
                    <a:bodyPr/>
                    <a:lstStyle/>
                    <a:p>
                      <a:r>
                        <a:rPr lang="en-US" dirty="0" smtClean="0"/>
                        <a:t>Ne</a:t>
                      </a:r>
                      <a:endParaRPr lang="en-US" dirty="0"/>
                    </a:p>
                  </a:txBody>
                  <a:tcPr/>
                </a:tc>
                <a:tc>
                  <a:txBody>
                    <a:bodyPr/>
                    <a:lstStyle/>
                    <a:p>
                      <a:r>
                        <a:rPr lang="en-US" dirty="0" smtClean="0"/>
                        <a:t>73.5896</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Na</a:t>
                      </a:r>
                    </a:p>
                  </a:txBody>
                  <a:tcPr/>
                </a:tc>
                <a:tc>
                  <a:txBody>
                    <a:bodyPr/>
                    <a:lstStyle/>
                    <a:p>
                      <a:r>
                        <a:rPr lang="en-US" dirty="0" smtClean="0"/>
                        <a:t>285.281</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Mg</a:t>
                      </a:r>
                    </a:p>
                  </a:txBody>
                  <a:tcPr/>
                </a:tc>
                <a:tc>
                  <a:txBody>
                    <a:bodyPr/>
                    <a:lstStyle/>
                    <a:p>
                      <a:r>
                        <a:rPr lang="en-US" dirty="0" smtClean="0"/>
                        <a:t>285.213</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a:t>
                      </a:r>
                    </a:p>
                  </a:txBody>
                  <a:tcPr/>
                </a:tc>
                <a:tc>
                  <a:txBody>
                    <a:bodyPr/>
                    <a:lstStyle/>
                    <a:p>
                      <a:r>
                        <a:rPr lang="en-US" dirty="0" smtClean="0"/>
                        <a:t>237.312</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a:t>
                      </a:r>
                    </a:p>
                  </a:txBody>
                  <a:tcPr/>
                </a:tc>
                <a:tc>
                  <a:txBody>
                    <a:bodyPr/>
                    <a:lstStyle/>
                    <a:p>
                      <a:r>
                        <a:rPr lang="en-US" dirty="0" smtClean="0"/>
                        <a:t>162.943</a:t>
                      </a:r>
                      <a:endParaRPr lang="en-US" dirty="0"/>
                    </a:p>
                  </a:txBody>
                  <a:tcPr/>
                </a:tc>
              </a:tr>
              <a:tr h="370840">
                <a:tc>
                  <a:txBody>
                    <a:bodyPr/>
                    <a:lstStyle/>
                    <a:p>
                      <a:r>
                        <a:rPr lang="en-US" dirty="0" err="1" smtClean="0"/>
                        <a:t>Sr</a:t>
                      </a:r>
                      <a:endParaRPr lang="en-US" dirty="0"/>
                    </a:p>
                  </a:txBody>
                  <a:tcPr/>
                </a:tc>
                <a:tc>
                  <a:txBody>
                    <a:bodyPr/>
                    <a:lstStyle/>
                    <a:p>
                      <a:r>
                        <a:rPr lang="en-US" dirty="0" smtClean="0"/>
                        <a:t>403.038</a:t>
                      </a:r>
                      <a:endParaRPr lang="en-US" dirty="0"/>
                    </a:p>
                  </a:txBody>
                  <a:tcPr/>
                </a:tc>
                <a:tc>
                  <a:txBody>
                    <a:bodyPr/>
                    <a:lstStyle/>
                    <a:p>
                      <a:r>
                        <a:rPr lang="en-US" dirty="0" err="1" smtClean="0"/>
                        <a:t>Xe</a:t>
                      </a:r>
                      <a:endParaRPr lang="en-US" dirty="0"/>
                    </a:p>
                  </a:txBody>
                  <a:tcPr/>
                </a:tc>
                <a:tc>
                  <a:txBody>
                    <a:bodyPr/>
                    <a:lstStyle/>
                    <a:p>
                      <a:r>
                        <a:rPr lang="en-US" dirty="0" smtClean="0"/>
                        <a:t>129.559</a:t>
                      </a:r>
                      <a:endParaRPr lang="en-US" dirty="0"/>
                    </a:p>
                  </a:txBody>
                  <a:tcPr/>
                </a:tc>
              </a:tr>
              <a:tr h="370840">
                <a:tc>
                  <a:txBody>
                    <a:bodyPr/>
                    <a:lstStyle/>
                    <a:p>
                      <a:r>
                        <a:rPr lang="en-US" dirty="0" smtClean="0"/>
                        <a:t>Ba</a:t>
                      </a:r>
                      <a:endParaRPr lang="en-US" dirty="0"/>
                    </a:p>
                  </a:txBody>
                  <a:tcPr/>
                </a:tc>
                <a:tc>
                  <a:txBody>
                    <a:bodyPr/>
                    <a:lstStyle/>
                    <a:p>
                      <a:r>
                        <a:rPr lang="en-US" dirty="0" smtClean="0"/>
                        <a:t>350.111</a:t>
                      </a:r>
                      <a:endParaRPr lang="en-US" dirty="0"/>
                    </a:p>
                  </a:txBody>
                  <a:tcPr/>
                </a:tc>
                <a:tc>
                  <a:txBody>
                    <a:bodyPr/>
                    <a:lstStyle/>
                    <a:p>
                      <a:r>
                        <a:rPr lang="en-US" dirty="0" smtClean="0"/>
                        <a:t>Hg</a:t>
                      </a:r>
                      <a:endParaRPr lang="en-US" dirty="0"/>
                    </a:p>
                  </a:txBody>
                  <a:tcPr/>
                </a:tc>
                <a:tc>
                  <a:txBody>
                    <a:bodyPr/>
                    <a:lstStyle/>
                    <a:p>
                      <a:r>
                        <a:rPr lang="en-US" dirty="0" smtClean="0"/>
                        <a:t>126.882</a:t>
                      </a:r>
                      <a:endParaRPr lang="en-US" dirty="0"/>
                    </a:p>
                  </a:txBody>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r>
              <a:rPr lang="en-US" smtClean="0"/>
              <a:t>Developing the Bohr Model</a:t>
            </a:r>
          </a:p>
        </p:txBody>
      </p:sp>
      <p:sp>
        <p:nvSpPr>
          <p:cNvPr id="82946" name="Content Placeholder 2"/>
          <p:cNvSpPr>
            <a:spLocks noGrp="1"/>
          </p:cNvSpPr>
          <p:nvPr>
            <p:ph idx="1"/>
          </p:nvPr>
        </p:nvSpPr>
        <p:spPr/>
        <p:txBody>
          <a:bodyPr/>
          <a:lstStyle/>
          <a:p>
            <a:r>
              <a:rPr lang="en-US" smtClean="0"/>
              <a:t>My brain hurts….any advice regarding how to finish this off and lead the students to the Bohr model is GREATLY appreciated.</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fontScale="90000"/>
          </a:bodyPr>
          <a:lstStyle/>
          <a:p>
            <a:pPr fontAlgn="auto">
              <a:spcAft>
                <a:spcPts val="0"/>
              </a:spcAft>
              <a:defRPr/>
            </a:pPr>
            <a:r>
              <a:rPr lang="en-US" dirty="0" smtClean="0">
                <a:ea typeface="+mj-ea"/>
                <a:cs typeface="+mj-cs"/>
              </a:rPr>
              <a:t>Some Additional Questions/Discussion</a:t>
            </a:r>
            <a:endParaRPr lang="en-US" dirty="0">
              <a:ea typeface="+mj-ea"/>
              <a:cs typeface="+mj-cs"/>
            </a:endParaRPr>
          </a:p>
        </p:txBody>
      </p:sp>
      <p:sp>
        <p:nvSpPr>
          <p:cNvPr id="5" name="Content Placeholder 4"/>
          <p:cNvSpPr>
            <a:spLocks noGrp="1"/>
          </p:cNvSpPr>
          <p:nvPr>
            <p:ph idx="1"/>
          </p:nvPr>
        </p:nvSpPr>
        <p:spPr>
          <a:xfrm>
            <a:off x="457200" y="1143000"/>
            <a:ext cx="8229600" cy="5410200"/>
          </a:xfrm>
        </p:spPr>
        <p:txBody>
          <a:bodyPr rtlCol="0">
            <a:normAutofit fontScale="92500" lnSpcReduction="20000"/>
          </a:bodyPr>
          <a:lstStyle/>
          <a:p>
            <a:pPr fontAlgn="auto">
              <a:spcAft>
                <a:spcPts val="0"/>
              </a:spcAft>
              <a:buFont typeface="Arial" pitchFamily="34" charset="0"/>
              <a:buChar char="•"/>
              <a:defRPr/>
            </a:pPr>
            <a:r>
              <a:rPr lang="en-US" dirty="0" smtClean="0">
                <a:ea typeface="+mn-ea"/>
                <a:cs typeface="+mn-cs"/>
              </a:rPr>
              <a:t>Compare the discharge tube phenomenon with flame tests and fireworks.</a:t>
            </a:r>
          </a:p>
          <a:p>
            <a:pPr lvl="1" fontAlgn="auto">
              <a:spcAft>
                <a:spcPts val="0"/>
              </a:spcAft>
              <a:buFont typeface="Arial" pitchFamily="34" charset="0"/>
              <a:buChar char="–"/>
              <a:defRPr/>
            </a:pPr>
            <a:r>
              <a:rPr lang="en-US" dirty="0" smtClean="0">
                <a:ea typeface="+mn-ea"/>
              </a:rPr>
              <a:t>Have students choose the best element for a specific color firework based on atomic emission data</a:t>
            </a:r>
          </a:p>
          <a:p>
            <a:pPr fontAlgn="auto">
              <a:spcAft>
                <a:spcPts val="0"/>
              </a:spcAft>
              <a:buFont typeface="Arial" pitchFamily="34" charset="0"/>
              <a:buChar char="•"/>
              <a:defRPr/>
            </a:pPr>
            <a:r>
              <a:rPr lang="en-US" dirty="0" smtClean="0">
                <a:ea typeface="+mn-ea"/>
                <a:cs typeface="+mn-cs"/>
              </a:rPr>
              <a:t>Identify elements in a star based on the atomic absorption lines.</a:t>
            </a:r>
          </a:p>
          <a:p>
            <a:pPr fontAlgn="auto">
              <a:spcAft>
                <a:spcPts val="0"/>
              </a:spcAft>
              <a:buFont typeface="Arial" pitchFamily="34" charset="0"/>
              <a:buChar char="•"/>
              <a:defRPr/>
            </a:pPr>
            <a:r>
              <a:rPr lang="en-US" dirty="0" smtClean="0">
                <a:solidFill>
                  <a:srgbClr val="0070C0"/>
                </a:solidFill>
                <a:ea typeface="+mn-ea"/>
                <a:cs typeface="+mn-cs"/>
              </a:rPr>
              <a:t>Final wrap-up questions: revisit first two free-response questions.</a:t>
            </a:r>
          </a:p>
          <a:p>
            <a:pPr lvl="1" fontAlgn="auto">
              <a:spcAft>
                <a:spcPts val="0"/>
              </a:spcAft>
              <a:buFont typeface="Arial" pitchFamily="34" charset="0"/>
              <a:buChar char="–"/>
              <a:defRPr/>
            </a:pPr>
            <a:r>
              <a:rPr lang="en-US" sz="2000" dirty="0">
                <a:ea typeface="+mn-ea"/>
              </a:rPr>
              <a:t>Briefly describe in your own words how an energized atom of a particular element emits light. </a:t>
            </a:r>
          </a:p>
          <a:p>
            <a:pPr lvl="1" fontAlgn="auto">
              <a:spcAft>
                <a:spcPts val="0"/>
              </a:spcAft>
              <a:buFont typeface="Arial" pitchFamily="34" charset="0"/>
              <a:buChar char="–"/>
              <a:defRPr/>
            </a:pPr>
            <a:r>
              <a:rPr lang="en-US" sz="2000" dirty="0">
                <a:ea typeface="+mn-ea"/>
              </a:rPr>
              <a:t>Some street lamps contain sodium (Na) atoms in the gas phase which is why they produce yellow light while some “neon” lights contain neon (Ne) atoms in the gas phase which is the reason why these lights glow red when those atoms are energized. Why do you think that atoms of different elements emit different colors of light? </a:t>
            </a:r>
          </a:p>
          <a:p>
            <a:pPr fontAlgn="auto">
              <a:spcAft>
                <a:spcPts val="0"/>
              </a:spcAft>
              <a:buFont typeface="Arial" pitchFamily="34" charset="0"/>
              <a:buChar char="•"/>
              <a:defRPr/>
            </a:pPr>
            <a:endParaRPr lang="en-US" dirty="0">
              <a:ea typeface="+mn-ea"/>
              <a:cs typeface="+mn-cs"/>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r>
              <a:rPr lang="en-US" smtClean="0"/>
              <a:t>Models of the Atom</a:t>
            </a:r>
          </a:p>
        </p:txBody>
      </p:sp>
      <p:sp>
        <p:nvSpPr>
          <p:cNvPr id="84994" name="Content Placeholder 2"/>
          <p:cNvSpPr>
            <a:spLocks noGrp="1"/>
          </p:cNvSpPr>
          <p:nvPr>
            <p:ph idx="1"/>
          </p:nvPr>
        </p:nvSpPr>
        <p:spPr>
          <a:xfrm>
            <a:off x="457200" y="1447800"/>
            <a:ext cx="8229600" cy="4525963"/>
          </a:xfrm>
        </p:spPr>
        <p:txBody>
          <a:bodyPr/>
          <a:lstStyle/>
          <a:p>
            <a:r>
              <a:rPr lang="en-US" smtClean="0"/>
              <a:t>Three available models:</a:t>
            </a:r>
          </a:p>
          <a:p>
            <a:pPr lvl="1"/>
            <a:r>
              <a:rPr lang="en-US" smtClean="0">
                <a:solidFill>
                  <a:srgbClr val="0070C0"/>
                </a:solidFill>
              </a:rPr>
              <a:t>The plum pudding model </a:t>
            </a:r>
            <a:r>
              <a:rPr lang="en-US" smtClean="0"/>
              <a:t>where electrons and protons occupy the entire volume of the atom and are held together by electrostatic attractions.</a:t>
            </a:r>
          </a:p>
          <a:p>
            <a:pPr lvl="1"/>
            <a:r>
              <a:rPr lang="en-US" smtClean="0">
                <a:solidFill>
                  <a:srgbClr val="0070C0"/>
                </a:solidFill>
              </a:rPr>
              <a:t>The Rutherford model </a:t>
            </a:r>
            <a:r>
              <a:rPr lang="en-US" smtClean="0"/>
              <a:t>where the protons are in a small, dense nucleus and the electrons are in a “cloud” around the nucleus.</a:t>
            </a:r>
          </a:p>
          <a:p>
            <a:pPr lvl="1"/>
            <a:r>
              <a:rPr lang="en-US" smtClean="0">
                <a:solidFill>
                  <a:srgbClr val="0070C0"/>
                </a:solidFill>
              </a:rPr>
              <a:t>The Bohr model</a:t>
            </a:r>
            <a:r>
              <a:rPr lang="en-US" smtClean="0"/>
              <a:t> where the electrons occupy discreet orbits around the nucleus.</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7" name="Title 3"/>
          <p:cNvSpPr>
            <a:spLocks noGrp="1"/>
          </p:cNvSpPr>
          <p:nvPr>
            <p:ph type="ctrTitle"/>
          </p:nvPr>
        </p:nvSpPr>
        <p:spPr>
          <a:xfrm>
            <a:off x="685800" y="2130425"/>
            <a:ext cx="7772400" cy="1470025"/>
          </a:xfrm>
        </p:spPr>
        <p:txBody>
          <a:bodyPr/>
          <a:lstStyle/>
          <a:p>
            <a:r>
              <a:rPr lang="en-US" smtClean="0"/>
              <a:t>Appendix</a:t>
            </a:r>
          </a:p>
        </p:txBody>
      </p:sp>
      <p:sp>
        <p:nvSpPr>
          <p:cNvPr id="5" name="Subtitle 4"/>
          <p:cNvSpPr>
            <a:spLocks noGrp="1"/>
          </p:cNvSpPr>
          <p:nvPr>
            <p:ph type="subTitle" idx="1"/>
          </p:nvPr>
        </p:nvSpPr>
        <p:spPr/>
        <p:txBody>
          <a:bodyPr rtlCol="0">
            <a:normAutofit/>
          </a:bodyPr>
          <a:lstStyle/>
          <a:p>
            <a:pPr fontAlgn="auto">
              <a:spcAft>
                <a:spcPts val="0"/>
              </a:spcAft>
              <a:buFont typeface="Arial" pitchFamily="34" charset="0"/>
              <a:buNone/>
              <a:defRPr/>
            </a:pPr>
            <a:r>
              <a:rPr lang="en-US" dirty="0" smtClean="0">
                <a:ea typeface="+mn-ea"/>
                <a:cs typeface="+mn-cs"/>
              </a:rPr>
              <a:t>Blackbody Material</a:t>
            </a:r>
          </a:p>
          <a:p>
            <a:pPr fontAlgn="auto">
              <a:spcAft>
                <a:spcPts val="0"/>
              </a:spcAft>
              <a:buFont typeface="Arial" pitchFamily="34" charset="0"/>
              <a:buNone/>
              <a:defRPr/>
            </a:pPr>
            <a:r>
              <a:rPr lang="en-US" dirty="0" smtClean="0">
                <a:ea typeface="+mn-ea"/>
                <a:cs typeface="+mn-cs"/>
              </a:rPr>
              <a:t>(May be eliminated from Module)</a:t>
            </a:r>
            <a:endParaRPr lang="en-US" dirty="0">
              <a:ea typeface="+mn-ea"/>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1" name="Title 1"/>
          <p:cNvSpPr>
            <a:spLocks noGrp="1"/>
          </p:cNvSpPr>
          <p:nvPr>
            <p:ph type="title"/>
          </p:nvPr>
        </p:nvSpPr>
        <p:spPr>
          <a:xfrm>
            <a:off x="457200" y="-76200"/>
            <a:ext cx="8229600" cy="685800"/>
          </a:xfrm>
        </p:spPr>
        <p:txBody>
          <a:bodyPr/>
          <a:lstStyle/>
          <a:p>
            <a:r>
              <a:rPr lang="en-US" sz="2800" b="1" smtClean="0"/>
              <a:t>Blackbody Emission Spectrum Simulation</a:t>
            </a:r>
          </a:p>
        </p:txBody>
      </p:sp>
      <p:graphicFrame>
        <p:nvGraphicFramePr>
          <p:cNvPr id="3" name="Diagram 2"/>
          <p:cNvGraphicFramePr/>
          <p:nvPr/>
        </p:nvGraphicFramePr>
        <p:xfrm>
          <a:off x="381000" y="1905000"/>
          <a:ext cx="8001000" cy="47244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152400" y="458788"/>
            <a:ext cx="8839200" cy="1327150"/>
          </a:xfrm>
          <a:prstGeom prst="round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anchor="ctr">
            <a:spAutoFit/>
          </a:bodyPr>
          <a:lstStyle/>
          <a:p>
            <a:pPr fontAlgn="auto">
              <a:spcBef>
                <a:spcPts val="0"/>
              </a:spcBef>
              <a:spcAft>
                <a:spcPts val="0"/>
              </a:spcAft>
              <a:defRPr/>
            </a:pPr>
            <a:r>
              <a:rPr lang="en-US" sz="1200" dirty="0"/>
              <a:t>This simulation will be based heavily on the Blackbody Spectrum Simulation available through the University of Colorado </a:t>
            </a:r>
            <a:r>
              <a:rPr lang="en-US" sz="1200" dirty="0" err="1"/>
              <a:t>PhET</a:t>
            </a:r>
            <a:r>
              <a:rPr lang="en-US" sz="1200" dirty="0"/>
              <a:t> </a:t>
            </a:r>
            <a:r>
              <a:rPr lang="en-US" sz="1200" dirty="0"/>
              <a:t>program (see link at bottom of slide). </a:t>
            </a:r>
          </a:p>
          <a:p>
            <a:pPr marL="742950" lvl="1" indent="-285750" fontAlgn="auto">
              <a:spcBef>
                <a:spcPts val="0"/>
              </a:spcBef>
              <a:spcAft>
                <a:spcPts val="0"/>
              </a:spcAft>
              <a:buFont typeface="Wingdings" pitchFamily="2" charset="2"/>
              <a:buChar char="Ø"/>
              <a:defRPr/>
            </a:pPr>
            <a:r>
              <a:rPr lang="en-US" sz="1200" dirty="0"/>
              <a:t>The simulation components within a workspace that will be asking them questions as well as requesting that they input some data into their “notebook”.</a:t>
            </a:r>
          </a:p>
          <a:p>
            <a:pPr marL="742950" lvl="1" indent="-285750" fontAlgn="auto">
              <a:spcBef>
                <a:spcPts val="0"/>
              </a:spcBef>
              <a:spcAft>
                <a:spcPts val="0"/>
              </a:spcAft>
              <a:buFont typeface="Wingdings" pitchFamily="2" charset="2"/>
              <a:buChar char="Ø"/>
              <a:defRPr/>
            </a:pPr>
            <a:r>
              <a:rPr lang="en-US" sz="1200" dirty="0"/>
              <a:t>The controls for this simulation should be embedded in the opening interface (</a:t>
            </a:r>
            <a:r>
              <a:rPr lang="en-US" sz="1200" i="1" dirty="0"/>
              <a:t>see following slides</a:t>
            </a:r>
            <a:r>
              <a:rPr lang="en-US" sz="1200" dirty="0"/>
              <a:t>).</a:t>
            </a:r>
          </a:p>
          <a:p>
            <a:pPr marL="742950" lvl="1" indent="-285750" fontAlgn="auto">
              <a:spcBef>
                <a:spcPts val="0"/>
              </a:spcBef>
              <a:spcAft>
                <a:spcPts val="0"/>
              </a:spcAft>
              <a:buFont typeface="Wingdings" pitchFamily="2" charset="2"/>
              <a:buChar char="Ø"/>
              <a:defRPr/>
            </a:pPr>
            <a:r>
              <a:rPr lang="en-US" sz="1200" dirty="0"/>
              <a:t>Most importantly it must be evident to the student that they are studying condensed matter and not a single atom.</a:t>
            </a:r>
            <a:endParaRPr lang="en-US" sz="1200" dirty="0"/>
          </a:p>
        </p:txBody>
      </p:sp>
      <p:sp>
        <p:nvSpPr>
          <p:cNvPr id="87044" name="Rectangle 5"/>
          <p:cNvSpPr>
            <a:spLocks noChangeArrowheads="1"/>
          </p:cNvSpPr>
          <p:nvPr/>
        </p:nvSpPr>
        <p:spPr bwMode="auto">
          <a:xfrm>
            <a:off x="-17463" y="6569075"/>
            <a:ext cx="9147176" cy="277813"/>
          </a:xfrm>
          <a:prstGeom prst="rect">
            <a:avLst/>
          </a:prstGeom>
          <a:noFill/>
          <a:ln w="9525">
            <a:noFill/>
            <a:miter lim="800000"/>
            <a:headEnd/>
            <a:tailEnd/>
          </a:ln>
        </p:spPr>
        <p:txBody>
          <a:bodyPr>
            <a:prstTxWarp prst="textNoShape">
              <a:avLst/>
            </a:prstTxWarp>
            <a:spAutoFit/>
          </a:bodyPr>
          <a:lstStyle/>
          <a:p>
            <a:r>
              <a:rPr lang="en-US" sz="1200">
                <a:latin typeface="Calibri" pitchFamily="-72" charset="0"/>
                <a:hlinkClick r:id="rId8"/>
              </a:rPr>
              <a:t>http://phet.colorado.edu/en/simulation/blackbody-spectrum</a:t>
            </a:r>
            <a:endParaRPr lang="en-US" sz="1200">
              <a:latin typeface="Calibri" pitchFamily="-72"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89" name="Title 1"/>
          <p:cNvSpPr>
            <a:spLocks noGrp="1"/>
          </p:cNvSpPr>
          <p:nvPr>
            <p:ph type="title"/>
          </p:nvPr>
        </p:nvSpPr>
        <p:spPr>
          <a:xfrm>
            <a:off x="381000" y="76200"/>
            <a:ext cx="8229600" cy="715963"/>
          </a:xfrm>
        </p:spPr>
        <p:txBody>
          <a:bodyPr/>
          <a:lstStyle/>
          <a:p>
            <a:r>
              <a:rPr lang="en-US" sz="2000" b="1"/>
              <a:t>Blackbody Emission Simulation Details: Mode 1</a:t>
            </a:r>
          </a:p>
        </p:txBody>
      </p:sp>
      <p:sp>
        <p:nvSpPr>
          <p:cNvPr id="6" name="Rounded Rectangle 5"/>
          <p:cNvSpPr/>
          <p:nvPr/>
        </p:nvSpPr>
        <p:spPr>
          <a:xfrm>
            <a:off x="152400" y="2895600"/>
            <a:ext cx="8763000" cy="3717925"/>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9091" name="Picture 3"/>
          <p:cNvPicPr>
            <a:picLocks noChangeAspect="1" noChangeArrowheads="1"/>
          </p:cNvPicPr>
          <p:nvPr/>
        </p:nvPicPr>
        <p:blipFill>
          <a:blip r:embed="rId3"/>
          <a:srcRect/>
          <a:stretch>
            <a:fillRect/>
          </a:stretch>
        </p:blipFill>
        <p:spPr bwMode="auto">
          <a:xfrm>
            <a:off x="1146175" y="4913313"/>
            <a:ext cx="741363" cy="1666875"/>
          </a:xfrm>
          <a:prstGeom prst="rect">
            <a:avLst/>
          </a:prstGeom>
          <a:noFill/>
          <a:ln w="9525">
            <a:noFill/>
            <a:miter lim="800000"/>
            <a:headEnd/>
            <a:tailEnd/>
          </a:ln>
        </p:spPr>
      </p:pic>
      <p:grpSp>
        <p:nvGrpSpPr>
          <p:cNvPr id="89092" name="Group 6"/>
          <p:cNvGrpSpPr>
            <a:grpSpLocks/>
          </p:cNvGrpSpPr>
          <p:nvPr/>
        </p:nvGrpSpPr>
        <p:grpSpPr bwMode="auto">
          <a:xfrm>
            <a:off x="1676400" y="3889375"/>
            <a:ext cx="1019175" cy="884238"/>
            <a:chOff x="3124200" y="4275684"/>
            <a:chExt cx="1019908" cy="884682"/>
          </a:xfrm>
        </p:grpSpPr>
        <p:sp>
          <p:nvSpPr>
            <p:cNvPr id="8" name="Rectangle 7"/>
            <p:cNvSpPr/>
            <p:nvPr/>
          </p:nvSpPr>
          <p:spPr>
            <a:xfrm>
              <a:off x="3124200" y="4275684"/>
              <a:ext cx="1019908" cy="884682"/>
            </a:xfrm>
            <a:prstGeom prst="rect">
              <a:avLst/>
            </a:prstGeom>
            <a:solidFill>
              <a:schemeClr val="bg1">
                <a:lumMod val="50000"/>
              </a:schemeClr>
            </a:solidFill>
            <a:ln>
              <a:solidFill>
                <a:schemeClr val="bg1">
                  <a:lumMod val="95000"/>
                </a:schemeClr>
              </a:solidFill>
            </a:ln>
            <a:scene3d>
              <a:camera prst="isometricOffAxis2Right"/>
              <a:lightRig rig="threePt" dir="t"/>
            </a:scene3d>
            <a:sp3d>
              <a:bevelT w="508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3581400" y="4498275"/>
              <a:ext cx="98473" cy="178500"/>
            </a:xfrm>
            <a:prstGeom prst="rect">
              <a:avLst/>
            </a:prstGeom>
            <a:solidFill>
              <a:schemeClr val="tx1"/>
            </a:solidFill>
            <a:ln>
              <a:solidFill>
                <a:schemeClr val="bg1">
                  <a:lumMod val="95000"/>
                </a:schemeClr>
              </a:solidFill>
            </a:ln>
            <a:scene3d>
              <a:camera prst="isometricOffAxis2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Straight Connector 9"/>
            <p:cNvCxnSpPr/>
            <p:nvPr/>
          </p:nvCxnSpPr>
          <p:spPr>
            <a:xfrm flipV="1">
              <a:off x="3610324" y="4540930"/>
              <a:ext cx="301842" cy="7464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89093" name="Picture 10"/>
          <p:cNvPicPr>
            <a:picLocks noChangeAspect="1"/>
          </p:cNvPicPr>
          <p:nvPr/>
        </p:nvPicPr>
        <p:blipFill>
          <a:blip r:embed="rId4"/>
          <a:srcRect/>
          <a:stretch>
            <a:fillRect/>
          </a:stretch>
        </p:blipFill>
        <p:spPr bwMode="auto">
          <a:xfrm rot="-3750256">
            <a:off x="5445125" y="3717925"/>
            <a:ext cx="1644650" cy="1422400"/>
          </a:xfrm>
          <a:prstGeom prst="rect">
            <a:avLst/>
          </a:prstGeom>
          <a:noFill/>
          <a:ln w="9525">
            <a:noFill/>
            <a:miter lim="800000"/>
            <a:headEnd/>
            <a:tailEnd/>
          </a:ln>
        </p:spPr>
      </p:pic>
      <p:sp>
        <p:nvSpPr>
          <p:cNvPr id="12" name="Double Wave 11"/>
          <p:cNvSpPr/>
          <p:nvPr/>
        </p:nvSpPr>
        <p:spPr>
          <a:xfrm>
            <a:off x="990600" y="4070350"/>
            <a:ext cx="896938" cy="703263"/>
          </a:xfrm>
          <a:prstGeom prst="doubleWav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9095" name="Picture 12"/>
          <p:cNvPicPr>
            <a:picLocks noChangeAspect="1"/>
          </p:cNvPicPr>
          <p:nvPr/>
        </p:nvPicPr>
        <p:blipFill>
          <a:blip r:embed="rId5"/>
          <a:srcRect l="22755"/>
          <a:stretch>
            <a:fillRect/>
          </a:stretch>
        </p:blipFill>
        <p:spPr bwMode="auto">
          <a:xfrm>
            <a:off x="2133600" y="2543175"/>
            <a:ext cx="4238625" cy="3248025"/>
          </a:xfrm>
          <a:prstGeom prst="rect">
            <a:avLst/>
          </a:prstGeom>
          <a:noFill/>
          <a:ln w="9525">
            <a:noFill/>
            <a:miter lim="800000"/>
            <a:headEnd/>
            <a:tailEnd/>
          </a:ln>
        </p:spPr>
      </p:pic>
      <p:sp>
        <p:nvSpPr>
          <p:cNvPr id="89096" name="computr4"/>
          <p:cNvSpPr>
            <a:spLocks noEditPoints="1" noChangeArrowheads="1"/>
          </p:cNvSpPr>
          <p:nvPr/>
        </p:nvSpPr>
        <p:spPr bwMode="auto">
          <a:xfrm>
            <a:off x="6934200" y="3983038"/>
            <a:ext cx="1947863" cy="2405062"/>
          </a:xfrm>
          <a:custGeom>
            <a:avLst/>
            <a:gdLst>
              <a:gd name="T0" fmla="*/ 973973 w 21600"/>
              <a:gd name="T1" fmla="*/ 0 h 21600"/>
              <a:gd name="T2" fmla="*/ 1947945 w 21600"/>
              <a:gd name="T3" fmla="*/ 1202678 h 21600"/>
              <a:gd name="T4" fmla="*/ 973973 w 21600"/>
              <a:gd name="T5" fmla="*/ 2405355 h 21600"/>
              <a:gd name="T6" fmla="*/ 0 w 21600"/>
              <a:gd name="T7" fmla="*/ 1202678 h 21600"/>
              <a:gd name="T8" fmla="*/ 0 60000 65536"/>
              <a:gd name="T9" fmla="*/ 0 60000 65536"/>
              <a:gd name="T10" fmla="*/ 0 60000 65536"/>
              <a:gd name="T11" fmla="*/ 0 60000 65536"/>
              <a:gd name="T12" fmla="*/ 3509 w 21600"/>
              <a:gd name="T13" fmla="*/ 2414 h 21600"/>
              <a:gd name="T14" fmla="*/ 18090 w 21600"/>
              <a:gd name="T15" fmla="*/ 11028 h 21600"/>
            </a:gdLst>
            <a:ahLst/>
            <a:cxnLst>
              <a:cxn ang="T8">
                <a:pos x="T0" y="T1"/>
              </a:cxn>
              <a:cxn ang="T9">
                <a:pos x="T2" y="T3"/>
              </a:cxn>
              <a:cxn ang="T10">
                <a:pos x="T4" y="T5"/>
              </a:cxn>
              <a:cxn ang="T11">
                <a:pos x="T6" y="T7"/>
              </a:cxn>
            </a:cxnLst>
            <a:rect l="T12" t="T13" r="T14" b="T15"/>
            <a:pathLst>
              <a:path w="21600" h="21600" extrusionOk="0">
                <a:moveTo>
                  <a:pt x="10800" y="21600"/>
                </a:moveTo>
                <a:lnTo>
                  <a:pt x="19872" y="21600"/>
                </a:lnTo>
                <a:lnTo>
                  <a:pt x="19872" y="19623"/>
                </a:lnTo>
                <a:lnTo>
                  <a:pt x="21600" y="19623"/>
                </a:lnTo>
                <a:lnTo>
                  <a:pt x="21600" y="11104"/>
                </a:lnTo>
                <a:lnTo>
                  <a:pt x="21600" y="1217"/>
                </a:lnTo>
                <a:lnTo>
                  <a:pt x="21600" y="913"/>
                </a:lnTo>
                <a:lnTo>
                  <a:pt x="21384" y="761"/>
                </a:lnTo>
                <a:lnTo>
                  <a:pt x="21168" y="456"/>
                </a:lnTo>
                <a:lnTo>
                  <a:pt x="20952" y="304"/>
                </a:lnTo>
                <a:lnTo>
                  <a:pt x="20736" y="152"/>
                </a:lnTo>
                <a:lnTo>
                  <a:pt x="20520" y="0"/>
                </a:lnTo>
                <a:lnTo>
                  <a:pt x="19872" y="0"/>
                </a:lnTo>
                <a:lnTo>
                  <a:pt x="19440" y="0"/>
                </a:lnTo>
                <a:lnTo>
                  <a:pt x="10800" y="0"/>
                </a:lnTo>
                <a:lnTo>
                  <a:pt x="1944" y="0"/>
                </a:lnTo>
                <a:lnTo>
                  <a:pt x="1512" y="0"/>
                </a:lnTo>
                <a:lnTo>
                  <a:pt x="1080" y="0"/>
                </a:lnTo>
                <a:lnTo>
                  <a:pt x="648" y="152"/>
                </a:lnTo>
                <a:lnTo>
                  <a:pt x="432" y="304"/>
                </a:lnTo>
                <a:lnTo>
                  <a:pt x="216" y="456"/>
                </a:lnTo>
                <a:lnTo>
                  <a:pt x="0" y="761"/>
                </a:lnTo>
                <a:lnTo>
                  <a:pt x="0" y="913"/>
                </a:lnTo>
                <a:lnTo>
                  <a:pt x="0" y="1217"/>
                </a:lnTo>
                <a:lnTo>
                  <a:pt x="0" y="11104"/>
                </a:lnTo>
                <a:lnTo>
                  <a:pt x="0" y="19623"/>
                </a:lnTo>
                <a:lnTo>
                  <a:pt x="1728" y="19623"/>
                </a:lnTo>
                <a:lnTo>
                  <a:pt x="1728" y="21600"/>
                </a:lnTo>
                <a:lnTo>
                  <a:pt x="10800" y="21600"/>
                </a:lnTo>
                <a:close/>
              </a:path>
              <a:path w="21600" h="21600" extrusionOk="0">
                <a:moveTo>
                  <a:pt x="17496" y="11256"/>
                </a:moveTo>
                <a:lnTo>
                  <a:pt x="17712" y="11256"/>
                </a:lnTo>
                <a:lnTo>
                  <a:pt x="17928" y="11256"/>
                </a:lnTo>
                <a:lnTo>
                  <a:pt x="17928" y="11104"/>
                </a:lnTo>
                <a:lnTo>
                  <a:pt x="18144" y="11104"/>
                </a:lnTo>
                <a:lnTo>
                  <a:pt x="18144" y="10952"/>
                </a:lnTo>
                <a:lnTo>
                  <a:pt x="18144" y="10800"/>
                </a:lnTo>
                <a:lnTo>
                  <a:pt x="18144" y="2586"/>
                </a:lnTo>
                <a:lnTo>
                  <a:pt x="18144" y="2434"/>
                </a:lnTo>
                <a:lnTo>
                  <a:pt x="18144" y="2282"/>
                </a:lnTo>
                <a:lnTo>
                  <a:pt x="17928" y="2130"/>
                </a:lnTo>
                <a:lnTo>
                  <a:pt x="17712" y="1977"/>
                </a:lnTo>
                <a:lnTo>
                  <a:pt x="17496" y="1977"/>
                </a:lnTo>
                <a:lnTo>
                  <a:pt x="3888" y="1977"/>
                </a:lnTo>
                <a:lnTo>
                  <a:pt x="3672" y="1977"/>
                </a:lnTo>
                <a:lnTo>
                  <a:pt x="3456" y="1977"/>
                </a:lnTo>
                <a:lnTo>
                  <a:pt x="3456" y="2130"/>
                </a:lnTo>
                <a:lnTo>
                  <a:pt x="3240" y="2130"/>
                </a:lnTo>
                <a:lnTo>
                  <a:pt x="3240" y="2282"/>
                </a:lnTo>
                <a:lnTo>
                  <a:pt x="3024" y="2282"/>
                </a:lnTo>
                <a:lnTo>
                  <a:pt x="3024" y="2434"/>
                </a:lnTo>
                <a:lnTo>
                  <a:pt x="3024" y="2586"/>
                </a:lnTo>
                <a:lnTo>
                  <a:pt x="3024" y="10800"/>
                </a:lnTo>
                <a:lnTo>
                  <a:pt x="3024" y="10952"/>
                </a:lnTo>
                <a:lnTo>
                  <a:pt x="3240" y="11104"/>
                </a:lnTo>
                <a:lnTo>
                  <a:pt x="3456" y="11256"/>
                </a:lnTo>
                <a:lnTo>
                  <a:pt x="3672" y="11256"/>
                </a:lnTo>
                <a:lnTo>
                  <a:pt x="3888" y="11256"/>
                </a:lnTo>
                <a:lnTo>
                  <a:pt x="17496" y="11256"/>
                </a:lnTo>
                <a:moveTo>
                  <a:pt x="2808" y="19623"/>
                </a:moveTo>
                <a:lnTo>
                  <a:pt x="2808" y="19927"/>
                </a:lnTo>
                <a:lnTo>
                  <a:pt x="2808" y="21144"/>
                </a:lnTo>
                <a:lnTo>
                  <a:pt x="2808" y="21600"/>
                </a:lnTo>
                <a:lnTo>
                  <a:pt x="2808" y="19623"/>
                </a:lnTo>
                <a:moveTo>
                  <a:pt x="4104" y="19623"/>
                </a:moveTo>
                <a:lnTo>
                  <a:pt x="4104" y="19927"/>
                </a:lnTo>
                <a:lnTo>
                  <a:pt x="4104" y="21144"/>
                </a:lnTo>
                <a:lnTo>
                  <a:pt x="4104" y="21600"/>
                </a:lnTo>
                <a:lnTo>
                  <a:pt x="4104" y="19623"/>
                </a:lnTo>
                <a:moveTo>
                  <a:pt x="5184" y="19623"/>
                </a:moveTo>
                <a:lnTo>
                  <a:pt x="5184" y="19927"/>
                </a:lnTo>
                <a:lnTo>
                  <a:pt x="5184" y="21144"/>
                </a:lnTo>
                <a:lnTo>
                  <a:pt x="5184" y="21600"/>
                </a:lnTo>
                <a:lnTo>
                  <a:pt x="5184" y="19623"/>
                </a:lnTo>
                <a:moveTo>
                  <a:pt x="6480" y="19623"/>
                </a:moveTo>
                <a:lnTo>
                  <a:pt x="6480" y="19927"/>
                </a:lnTo>
                <a:lnTo>
                  <a:pt x="6480" y="21144"/>
                </a:lnTo>
                <a:lnTo>
                  <a:pt x="6480" y="21600"/>
                </a:lnTo>
                <a:lnTo>
                  <a:pt x="6480" y="19623"/>
                </a:lnTo>
                <a:moveTo>
                  <a:pt x="7560" y="19623"/>
                </a:moveTo>
                <a:lnTo>
                  <a:pt x="7560" y="19927"/>
                </a:lnTo>
                <a:lnTo>
                  <a:pt x="7560" y="21144"/>
                </a:lnTo>
                <a:lnTo>
                  <a:pt x="7560" y="21600"/>
                </a:lnTo>
                <a:lnTo>
                  <a:pt x="7560" y="19623"/>
                </a:lnTo>
                <a:moveTo>
                  <a:pt x="8856" y="19623"/>
                </a:moveTo>
                <a:lnTo>
                  <a:pt x="8856" y="19927"/>
                </a:lnTo>
                <a:lnTo>
                  <a:pt x="8856" y="21144"/>
                </a:lnTo>
                <a:lnTo>
                  <a:pt x="8856" y="21600"/>
                </a:lnTo>
                <a:lnTo>
                  <a:pt x="8856" y="19623"/>
                </a:lnTo>
                <a:moveTo>
                  <a:pt x="10152" y="19623"/>
                </a:moveTo>
                <a:lnTo>
                  <a:pt x="10152" y="19927"/>
                </a:lnTo>
                <a:lnTo>
                  <a:pt x="10152" y="21144"/>
                </a:lnTo>
                <a:lnTo>
                  <a:pt x="10152" y="21600"/>
                </a:lnTo>
                <a:lnTo>
                  <a:pt x="10152" y="19623"/>
                </a:lnTo>
                <a:moveTo>
                  <a:pt x="11232" y="19623"/>
                </a:moveTo>
                <a:lnTo>
                  <a:pt x="11232" y="19927"/>
                </a:lnTo>
                <a:lnTo>
                  <a:pt x="11232" y="21144"/>
                </a:lnTo>
                <a:lnTo>
                  <a:pt x="11232" y="21600"/>
                </a:lnTo>
                <a:lnTo>
                  <a:pt x="11232" y="19623"/>
                </a:lnTo>
                <a:moveTo>
                  <a:pt x="12528" y="19623"/>
                </a:moveTo>
                <a:lnTo>
                  <a:pt x="12528" y="19927"/>
                </a:lnTo>
                <a:lnTo>
                  <a:pt x="12528" y="21144"/>
                </a:lnTo>
                <a:lnTo>
                  <a:pt x="12528" y="21600"/>
                </a:lnTo>
                <a:lnTo>
                  <a:pt x="12528" y="19623"/>
                </a:lnTo>
                <a:moveTo>
                  <a:pt x="13608" y="19623"/>
                </a:moveTo>
                <a:lnTo>
                  <a:pt x="13608" y="19927"/>
                </a:lnTo>
                <a:lnTo>
                  <a:pt x="13608" y="21144"/>
                </a:lnTo>
                <a:lnTo>
                  <a:pt x="13608" y="21600"/>
                </a:lnTo>
                <a:lnTo>
                  <a:pt x="13608" y="19623"/>
                </a:lnTo>
                <a:moveTo>
                  <a:pt x="14904" y="19623"/>
                </a:moveTo>
                <a:lnTo>
                  <a:pt x="14904" y="19927"/>
                </a:lnTo>
                <a:lnTo>
                  <a:pt x="14904" y="21144"/>
                </a:lnTo>
                <a:lnTo>
                  <a:pt x="14904" y="21600"/>
                </a:lnTo>
                <a:lnTo>
                  <a:pt x="14904" y="19623"/>
                </a:lnTo>
                <a:moveTo>
                  <a:pt x="16200" y="19623"/>
                </a:moveTo>
                <a:lnTo>
                  <a:pt x="16200" y="19927"/>
                </a:lnTo>
                <a:lnTo>
                  <a:pt x="16200" y="21144"/>
                </a:lnTo>
                <a:lnTo>
                  <a:pt x="16200" y="21600"/>
                </a:lnTo>
                <a:lnTo>
                  <a:pt x="16200" y="19623"/>
                </a:lnTo>
                <a:moveTo>
                  <a:pt x="17280" y="19623"/>
                </a:moveTo>
                <a:lnTo>
                  <a:pt x="17280" y="19927"/>
                </a:lnTo>
                <a:lnTo>
                  <a:pt x="17280" y="21144"/>
                </a:lnTo>
                <a:lnTo>
                  <a:pt x="17280" y="21600"/>
                </a:lnTo>
                <a:lnTo>
                  <a:pt x="17280" y="19623"/>
                </a:lnTo>
                <a:moveTo>
                  <a:pt x="18576" y="19623"/>
                </a:moveTo>
                <a:lnTo>
                  <a:pt x="18576" y="19927"/>
                </a:lnTo>
                <a:lnTo>
                  <a:pt x="18576" y="21144"/>
                </a:lnTo>
                <a:lnTo>
                  <a:pt x="18576" y="21600"/>
                </a:lnTo>
                <a:lnTo>
                  <a:pt x="18576" y="19623"/>
                </a:lnTo>
                <a:moveTo>
                  <a:pt x="19872" y="19623"/>
                </a:moveTo>
                <a:lnTo>
                  <a:pt x="16848" y="19623"/>
                </a:lnTo>
                <a:lnTo>
                  <a:pt x="5400" y="19623"/>
                </a:lnTo>
                <a:lnTo>
                  <a:pt x="1728" y="19623"/>
                </a:lnTo>
                <a:lnTo>
                  <a:pt x="19872" y="19623"/>
                </a:lnTo>
                <a:moveTo>
                  <a:pt x="12096" y="14146"/>
                </a:moveTo>
                <a:lnTo>
                  <a:pt x="12096" y="13386"/>
                </a:lnTo>
                <a:lnTo>
                  <a:pt x="19224" y="13386"/>
                </a:lnTo>
                <a:lnTo>
                  <a:pt x="19224" y="14146"/>
                </a:lnTo>
                <a:lnTo>
                  <a:pt x="12096" y="14146"/>
                </a:lnTo>
              </a:path>
            </a:pathLst>
          </a:custGeom>
          <a:solidFill>
            <a:srgbClr val="FFFFCC"/>
          </a:solidFill>
          <a:ln w="9525">
            <a:solidFill>
              <a:srgbClr val="000000"/>
            </a:solidFill>
            <a:miter lim="800000"/>
            <a:headEnd/>
            <a:tailEnd/>
          </a:ln>
        </p:spPr>
        <p:txBody>
          <a:bodyPr>
            <a:prstTxWarp prst="textNoShape">
              <a:avLst/>
            </a:prstTxWarp>
          </a:bodyPr>
          <a:lstStyle/>
          <a:p>
            <a:endParaRPr lang="en-US">
              <a:latin typeface="Calibri" pitchFamily="-72" charset="0"/>
            </a:endParaRPr>
          </a:p>
        </p:txBody>
      </p:sp>
      <p:pic>
        <p:nvPicPr>
          <p:cNvPr id="89097" name="Picture 3"/>
          <p:cNvPicPr>
            <a:picLocks noChangeAspect="1" noChangeArrowheads="1"/>
          </p:cNvPicPr>
          <p:nvPr/>
        </p:nvPicPr>
        <p:blipFill>
          <a:blip r:embed="rId6"/>
          <a:srcRect/>
          <a:stretch>
            <a:fillRect/>
          </a:stretch>
        </p:blipFill>
        <p:spPr bwMode="auto">
          <a:xfrm>
            <a:off x="407988" y="5405438"/>
            <a:ext cx="514350" cy="1055687"/>
          </a:xfrm>
          <a:prstGeom prst="rect">
            <a:avLst/>
          </a:prstGeom>
          <a:noFill/>
          <a:ln w="9525">
            <a:noFill/>
            <a:miter lim="800000"/>
            <a:headEnd/>
            <a:tailEnd/>
          </a:ln>
        </p:spPr>
      </p:pic>
      <p:sp>
        <p:nvSpPr>
          <p:cNvPr id="19" name="Freeform 18"/>
          <p:cNvSpPr/>
          <p:nvPr/>
        </p:nvSpPr>
        <p:spPr>
          <a:xfrm>
            <a:off x="6400800" y="3151188"/>
            <a:ext cx="1455738" cy="839787"/>
          </a:xfrm>
          <a:custGeom>
            <a:avLst/>
            <a:gdLst>
              <a:gd name="connsiteX0" fmla="*/ 0 w 1455753"/>
              <a:gd name="connsiteY0" fmla="*/ 429208 h 839755"/>
              <a:gd name="connsiteX1" fmla="*/ 93306 w 1455753"/>
              <a:gd name="connsiteY1" fmla="*/ 270588 h 839755"/>
              <a:gd name="connsiteX2" fmla="*/ 186613 w 1455753"/>
              <a:gd name="connsiteY2" fmla="*/ 195943 h 839755"/>
              <a:gd name="connsiteX3" fmla="*/ 251927 w 1455753"/>
              <a:gd name="connsiteY3" fmla="*/ 121298 h 839755"/>
              <a:gd name="connsiteX4" fmla="*/ 326572 w 1455753"/>
              <a:gd name="connsiteY4" fmla="*/ 74645 h 839755"/>
              <a:gd name="connsiteX5" fmla="*/ 382555 w 1455753"/>
              <a:gd name="connsiteY5" fmla="*/ 46653 h 839755"/>
              <a:gd name="connsiteX6" fmla="*/ 578498 w 1455753"/>
              <a:gd name="connsiteY6" fmla="*/ 0 h 839755"/>
              <a:gd name="connsiteX7" fmla="*/ 783772 w 1455753"/>
              <a:gd name="connsiteY7" fmla="*/ 27992 h 839755"/>
              <a:gd name="connsiteX8" fmla="*/ 951723 w 1455753"/>
              <a:gd name="connsiteY8" fmla="*/ 93306 h 839755"/>
              <a:gd name="connsiteX9" fmla="*/ 1240972 w 1455753"/>
              <a:gd name="connsiteY9" fmla="*/ 261257 h 839755"/>
              <a:gd name="connsiteX10" fmla="*/ 1306286 w 1455753"/>
              <a:gd name="connsiteY10" fmla="*/ 317241 h 839755"/>
              <a:gd name="connsiteX11" fmla="*/ 1362270 w 1455753"/>
              <a:gd name="connsiteY11" fmla="*/ 401216 h 839755"/>
              <a:gd name="connsiteX12" fmla="*/ 1418253 w 1455753"/>
              <a:gd name="connsiteY12" fmla="*/ 513184 h 839755"/>
              <a:gd name="connsiteX13" fmla="*/ 1446245 w 1455753"/>
              <a:gd name="connsiteY13" fmla="*/ 569167 h 839755"/>
              <a:gd name="connsiteX14" fmla="*/ 1455576 w 1455753"/>
              <a:gd name="connsiteY14" fmla="*/ 615820 h 839755"/>
              <a:gd name="connsiteX15" fmla="*/ 1418253 w 1455753"/>
              <a:gd name="connsiteY15" fmla="*/ 699796 h 839755"/>
              <a:gd name="connsiteX16" fmla="*/ 1380931 w 1455753"/>
              <a:gd name="connsiteY16" fmla="*/ 727788 h 839755"/>
              <a:gd name="connsiteX17" fmla="*/ 1352939 w 1455753"/>
              <a:gd name="connsiteY17" fmla="*/ 755779 h 839755"/>
              <a:gd name="connsiteX18" fmla="*/ 1324947 w 1455753"/>
              <a:gd name="connsiteY18" fmla="*/ 774441 h 839755"/>
              <a:gd name="connsiteX19" fmla="*/ 1324947 w 1455753"/>
              <a:gd name="connsiteY19" fmla="*/ 839755 h 839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5753" h="839755">
                <a:moveTo>
                  <a:pt x="0" y="429208"/>
                </a:moveTo>
                <a:cubicBezTo>
                  <a:pt x="25452" y="352850"/>
                  <a:pt x="21254" y="346642"/>
                  <a:pt x="93306" y="270588"/>
                </a:cubicBezTo>
                <a:cubicBezTo>
                  <a:pt x="120699" y="241673"/>
                  <a:pt x="157609" y="223241"/>
                  <a:pt x="186613" y="195943"/>
                </a:cubicBezTo>
                <a:cubicBezTo>
                  <a:pt x="210689" y="173284"/>
                  <a:pt x="226943" y="142951"/>
                  <a:pt x="251927" y="121298"/>
                </a:cubicBezTo>
                <a:cubicBezTo>
                  <a:pt x="274100" y="102081"/>
                  <a:pt x="301096" y="89203"/>
                  <a:pt x="326572" y="74645"/>
                </a:cubicBezTo>
                <a:cubicBezTo>
                  <a:pt x="344687" y="64294"/>
                  <a:pt x="362762" y="53251"/>
                  <a:pt x="382555" y="46653"/>
                </a:cubicBezTo>
                <a:cubicBezTo>
                  <a:pt x="417502" y="35004"/>
                  <a:pt x="535109" y="9642"/>
                  <a:pt x="578498" y="0"/>
                </a:cubicBezTo>
                <a:cubicBezTo>
                  <a:pt x="646923" y="9331"/>
                  <a:pt x="716776" y="11243"/>
                  <a:pt x="783772" y="27992"/>
                </a:cubicBezTo>
                <a:cubicBezTo>
                  <a:pt x="842047" y="42561"/>
                  <a:pt x="897490" y="67481"/>
                  <a:pt x="951723" y="93306"/>
                </a:cubicBezTo>
                <a:cubicBezTo>
                  <a:pt x="1048417" y="139351"/>
                  <a:pt x="1154094" y="192996"/>
                  <a:pt x="1240972" y="261257"/>
                </a:cubicBezTo>
                <a:cubicBezTo>
                  <a:pt x="1263519" y="278973"/>
                  <a:pt x="1286010" y="296965"/>
                  <a:pt x="1306286" y="317241"/>
                </a:cubicBezTo>
                <a:cubicBezTo>
                  <a:pt x="1322866" y="333821"/>
                  <a:pt x="1352275" y="382336"/>
                  <a:pt x="1362270" y="401216"/>
                </a:cubicBezTo>
                <a:cubicBezTo>
                  <a:pt x="1381794" y="438095"/>
                  <a:pt x="1399592" y="475861"/>
                  <a:pt x="1418253" y="513184"/>
                </a:cubicBezTo>
                <a:lnTo>
                  <a:pt x="1446245" y="569167"/>
                </a:lnTo>
                <a:cubicBezTo>
                  <a:pt x="1449355" y="584718"/>
                  <a:pt x="1457012" y="600026"/>
                  <a:pt x="1455576" y="615820"/>
                </a:cubicBezTo>
                <a:cubicBezTo>
                  <a:pt x="1453728" y="636149"/>
                  <a:pt x="1436220" y="681829"/>
                  <a:pt x="1418253" y="699796"/>
                </a:cubicBezTo>
                <a:cubicBezTo>
                  <a:pt x="1407257" y="710792"/>
                  <a:pt x="1392738" y="717668"/>
                  <a:pt x="1380931" y="727788"/>
                </a:cubicBezTo>
                <a:cubicBezTo>
                  <a:pt x="1370912" y="736375"/>
                  <a:pt x="1363076" y="747332"/>
                  <a:pt x="1352939" y="755779"/>
                </a:cubicBezTo>
                <a:cubicBezTo>
                  <a:pt x="1344324" y="762958"/>
                  <a:pt x="1328493" y="763802"/>
                  <a:pt x="1324947" y="774441"/>
                </a:cubicBezTo>
                <a:cubicBezTo>
                  <a:pt x="1318062" y="795095"/>
                  <a:pt x="1324947" y="817984"/>
                  <a:pt x="1324947" y="839755"/>
                </a:cubicBezTo>
              </a:path>
            </a:pathLst>
          </a:custGeom>
          <a:ln w="5715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pic>
        <p:nvPicPr>
          <p:cNvPr id="20" name="Picture 2" descr="http://www.savocafilms.com/aroundjune/blog/wp-content/uploads/2009/04/sun.png"/>
          <p:cNvPicPr>
            <a:picLocks noChangeAspect="1" noChangeArrowheads="1"/>
          </p:cNvPicPr>
          <p:nvPr/>
        </p:nvPicPr>
        <p:blipFill rotWithShape="1">
          <a:blip r:embed="rId7" cstate="print">
            <a:extLst>
              <a:ext uri="{28A0092B-C50C-407E-A947-70E740481C1C}"/>
            </a:extLst>
          </a:blip>
          <a:srcRect l="5348" r="13177" b="13701"/>
          <a:stretch/>
        </p:blipFill>
        <p:spPr bwMode="auto">
          <a:xfrm>
            <a:off x="1246935" y="1401220"/>
            <a:ext cx="1207359" cy="1137642"/>
          </a:xfrm>
          <a:prstGeom prst="roundRect">
            <a:avLst/>
          </a:prstGeom>
          <a:noFill/>
          <a:ln w="38100">
            <a:solidFill>
              <a:schemeClr val="accent6">
                <a:lumMod val="60000"/>
                <a:lumOff val="40000"/>
              </a:schemeClr>
            </a:solidFill>
          </a:ln>
          <a:extLst>
            <a:ext uri="{909E8E84-426E-40DD-AFC4-6F175D3DCCD1}"/>
          </a:extLst>
        </p:spPr>
      </p:pic>
      <p:pic>
        <p:nvPicPr>
          <p:cNvPr id="21" name="Picture 20"/>
          <p:cNvPicPr>
            <a:picLocks noChangeAspect="1"/>
          </p:cNvPicPr>
          <p:nvPr/>
        </p:nvPicPr>
        <p:blipFill rotWithShape="1">
          <a:blip r:embed="rId8">
            <a:extLst>
              <a:ext uri="{28A0092B-C50C-407E-A947-70E740481C1C}"/>
            </a:extLst>
          </a:blip>
          <a:srcRect l="2761" t="19512" r="6878" b="12001"/>
          <a:stretch/>
        </p:blipFill>
        <p:spPr>
          <a:xfrm>
            <a:off x="204316" y="3991840"/>
            <a:ext cx="1234691" cy="859536"/>
          </a:xfrm>
          <a:prstGeom prst="roundRect">
            <a:avLst/>
          </a:prstGeom>
          <a:ln w="38100">
            <a:solidFill>
              <a:schemeClr val="accent6">
                <a:lumMod val="60000"/>
                <a:lumOff val="40000"/>
              </a:schemeClr>
            </a:solidFill>
          </a:ln>
        </p:spPr>
      </p:pic>
      <p:pic>
        <p:nvPicPr>
          <p:cNvPr id="22" name="Picture 3" descr="C:\Documents and Settings\vannelt\Local Settings\Temporary Internet Files\Content.IE5\AN7UWM64\MP900309494[1].jpg"/>
          <p:cNvPicPr>
            <a:picLocks noChangeAspect="1" noChangeArrowheads="1"/>
          </p:cNvPicPr>
          <p:nvPr/>
        </p:nvPicPr>
        <p:blipFill rotWithShape="1">
          <a:blip r:embed="rId9" cstate="print">
            <a:extLst>
              <a:ext uri="{28A0092B-C50C-407E-A947-70E740481C1C}"/>
            </a:extLst>
          </a:blip>
          <a:srcRect/>
          <a:stretch/>
        </p:blipFill>
        <p:spPr bwMode="auto">
          <a:xfrm>
            <a:off x="193086" y="1295695"/>
            <a:ext cx="897921" cy="1249263"/>
          </a:xfrm>
          <a:prstGeom prst="roundRect">
            <a:avLst>
              <a:gd name="adj" fmla="val 12594"/>
            </a:avLst>
          </a:prstGeom>
          <a:noFill/>
          <a:ln w="38100">
            <a:solidFill>
              <a:schemeClr val="accent6">
                <a:lumMod val="60000"/>
                <a:lumOff val="40000"/>
              </a:schemeClr>
            </a:solidFill>
          </a:ln>
          <a:extLst>
            <a:ext uri="{909E8E84-426E-40DD-AFC4-6F175D3DCCD1}"/>
          </a:extLst>
        </p:spPr>
      </p:pic>
      <p:grpSp>
        <p:nvGrpSpPr>
          <p:cNvPr id="89102" name="Group 23"/>
          <p:cNvGrpSpPr>
            <a:grpSpLocks/>
          </p:cNvGrpSpPr>
          <p:nvPr/>
        </p:nvGrpSpPr>
        <p:grpSpPr bwMode="auto">
          <a:xfrm>
            <a:off x="7194550" y="4122738"/>
            <a:ext cx="1425575" cy="1187450"/>
            <a:chOff x="7091810" y="4367212"/>
            <a:chExt cx="1425296" cy="1188222"/>
          </a:xfrm>
        </p:grpSpPr>
        <p:pic>
          <p:nvPicPr>
            <p:cNvPr id="89108" name="Picture 3"/>
            <p:cNvPicPr>
              <a:picLocks noChangeAspect="1" noChangeArrowheads="1"/>
            </p:cNvPicPr>
            <p:nvPr/>
          </p:nvPicPr>
          <p:blipFill>
            <a:blip r:embed="rId10"/>
            <a:srcRect/>
            <a:stretch>
              <a:fillRect/>
            </a:stretch>
          </p:blipFill>
          <p:spPr bwMode="auto">
            <a:xfrm>
              <a:off x="7091810" y="4367212"/>
              <a:ext cx="1425296" cy="1188222"/>
            </a:xfrm>
            <a:prstGeom prst="rect">
              <a:avLst/>
            </a:prstGeom>
            <a:noFill/>
            <a:ln w="9525">
              <a:noFill/>
              <a:miter lim="800000"/>
              <a:headEnd/>
              <a:tailEnd/>
            </a:ln>
          </p:spPr>
        </p:pic>
        <p:sp>
          <p:nvSpPr>
            <p:cNvPr id="23" name="Rectangle 22"/>
            <p:cNvSpPr/>
            <p:nvPr/>
          </p:nvSpPr>
          <p:spPr>
            <a:xfrm>
              <a:off x="8001270" y="4367212"/>
              <a:ext cx="457111" cy="2351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5" name="Left Arrow Callout 24"/>
          <p:cNvSpPr/>
          <p:nvPr/>
        </p:nvSpPr>
        <p:spPr>
          <a:xfrm>
            <a:off x="2600325" y="1462088"/>
            <a:ext cx="5334000" cy="1016000"/>
          </a:xfrm>
          <a:prstGeom prst="leftArrowCallout">
            <a:avLst>
              <a:gd name="adj1" fmla="val 25000"/>
              <a:gd name="adj2" fmla="val 25000"/>
              <a:gd name="adj3" fmla="val 25000"/>
              <a:gd name="adj4" fmla="val 90492"/>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fontAlgn="auto">
              <a:spcBef>
                <a:spcPts val="0"/>
              </a:spcBef>
              <a:spcAft>
                <a:spcPts val="0"/>
              </a:spcAft>
              <a:defRPr/>
            </a:pPr>
            <a:r>
              <a:rPr lang="en-US" sz="1000" dirty="0">
                <a:solidFill>
                  <a:schemeClr val="tx1"/>
                </a:solidFill>
              </a:rPr>
              <a:t>Students should be able to swap out samples and vary the temperature of each.</a:t>
            </a:r>
          </a:p>
          <a:p>
            <a:pPr marL="171450" indent="-171450" fontAlgn="auto">
              <a:spcBef>
                <a:spcPts val="0"/>
              </a:spcBef>
              <a:spcAft>
                <a:spcPts val="0"/>
              </a:spcAft>
              <a:buFont typeface="Wingdings" pitchFamily="2" charset="2"/>
              <a:buChar char="Ø"/>
              <a:defRPr/>
            </a:pPr>
            <a:r>
              <a:rPr lang="en-US" sz="1000" dirty="0">
                <a:solidFill>
                  <a:schemeClr val="tx1"/>
                </a:solidFill>
              </a:rPr>
              <a:t>As the temperature is changed the sample should also change color and brightness.</a:t>
            </a:r>
          </a:p>
          <a:p>
            <a:pPr marL="628650" lvl="1" indent="-171450" fontAlgn="auto">
              <a:spcBef>
                <a:spcPts val="0"/>
              </a:spcBef>
              <a:spcAft>
                <a:spcPts val="0"/>
              </a:spcAft>
              <a:buFont typeface="Courier New" pitchFamily="49" charset="0"/>
              <a:buChar char="o"/>
              <a:defRPr/>
            </a:pPr>
            <a:r>
              <a:rPr lang="en-US" sz="1000" dirty="0">
                <a:solidFill>
                  <a:schemeClr val="tx1"/>
                </a:solidFill>
              </a:rPr>
              <a:t>I am not sure what the best way to demonstrate brightness will be. Maybe the Sapling artists have some suggestions.</a:t>
            </a:r>
          </a:p>
          <a:p>
            <a:pPr marL="171450" indent="-171450" fontAlgn="auto">
              <a:spcBef>
                <a:spcPts val="0"/>
              </a:spcBef>
              <a:spcAft>
                <a:spcPts val="0"/>
              </a:spcAft>
              <a:buFont typeface="Wingdings" pitchFamily="2" charset="2"/>
              <a:buChar char="Ø"/>
              <a:defRPr/>
            </a:pPr>
            <a:r>
              <a:rPr lang="en-US" sz="1000" dirty="0">
                <a:solidFill>
                  <a:schemeClr val="tx1"/>
                </a:solidFill>
              </a:rPr>
              <a:t>If the temperature gets too hot for the oven coil or light bulb samples then the sample should self-destruct – melt or explode.</a:t>
            </a:r>
            <a:endParaRPr lang="en-US" sz="1000" dirty="0">
              <a:solidFill>
                <a:schemeClr val="tx1"/>
              </a:solidFill>
            </a:endParaRPr>
          </a:p>
        </p:txBody>
      </p:sp>
      <p:sp>
        <p:nvSpPr>
          <p:cNvPr id="26" name="Left Arrow Callout 25"/>
          <p:cNvSpPr/>
          <p:nvPr/>
        </p:nvSpPr>
        <p:spPr>
          <a:xfrm>
            <a:off x="1916113" y="5375275"/>
            <a:ext cx="3244850" cy="400050"/>
          </a:xfrm>
          <a:prstGeom prst="leftArrowCallout">
            <a:avLst>
              <a:gd name="adj1" fmla="val 25000"/>
              <a:gd name="adj2" fmla="val 25000"/>
              <a:gd name="adj3" fmla="val 25000"/>
              <a:gd name="adj4" fmla="val 90492"/>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marL="171450" indent="-171450" fontAlgn="auto">
              <a:spcBef>
                <a:spcPts val="0"/>
              </a:spcBef>
              <a:spcAft>
                <a:spcPts val="0"/>
              </a:spcAft>
              <a:buFont typeface="Wingdings" pitchFamily="2" charset="2"/>
              <a:buChar char="Ø"/>
              <a:defRPr/>
            </a:pPr>
            <a:r>
              <a:rPr lang="en-US" sz="1000" dirty="0">
                <a:solidFill>
                  <a:schemeClr val="tx1"/>
                </a:solidFill>
              </a:rPr>
              <a:t>Students use slider or text input box to change T.</a:t>
            </a:r>
          </a:p>
          <a:p>
            <a:pPr marL="171450" indent="-171450" fontAlgn="auto">
              <a:spcBef>
                <a:spcPts val="0"/>
              </a:spcBef>
              <a:spcAft>
                <a:spcPts val="0"/>
              </a:spcAft>
              <a:buFont typeface="Wingdings" pitchFamily="2" charset="2"/>
              <a:buChar char="Ø"/>
              <a:defRPr/>
            </a:pPr>
            <a:r>
              <a:rPr lang="en-US" sz="1000" dirty="0">
                <a:solidFill>
                  <a:schemeClr val="tx1"/>
                </a:solidFill>
              </a:rPr>
              <a:t>Thermometer changes accordingly.</a:t>
            </a:r>
            <a:endParaRPr lang="en-US" sz="1000" dirty="0">
              <a:solidFill>
                <a:schemeClr val="tx1"/>
              </a:solidFill>
            </a:endParaRPr>
          </a:p>
        </p:txBody>
      </p:sp>
      <p:sp>
        <p:nvSpPr>
          <p:cNvPr id="27" name="Oval 26"/>
          <p:cNvSpPr/>
          <p:nvPr/>
        </p:nvSpPr>
        <p:spPr>
          <a:xfrm>
            <a:off x="6705600" y="3733800"/>
            <a:ext cx="2209800" cy="26543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ounded Rectangle 28"/>
          <p:cNvSpPr/>
          <p:nvPr/>
        </p:nvSpPr>
        <p:spPr>
          <a:xfrm>
            <a:off x="3287713" y="6169025"/>
            <a:ext cx="3733800" cy="612775"/>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fontAlgn="auto">
              <a:spcBef>
                <a:spcPts val="0"/>
              </a:spcBef>
              <a:spcAft>
                <a:spcPts val="0"/>
              </a:spcAft>
              <a:defRPr/>
            </a:pPr>
            <a:r>
              <a:rPr lang="en-US" sz="1000" dirty="0">
                <a:solidFill>
                  <a:schemeClr val="tx1"/>
                </a:solidFill>
              </a:rPr>
              <a:t>The x and y-axis zoom icons should stay associated with the spectrum either where they are in the </a:t>
            </a:r>
            <a:r>
              <a:rPr lang="en-US" sz="1000" dirty="0" err="1">
                <a:solidFill>
                  <a:schemeClr val="tx1"/>
                </a:solidFill>
              </a:rPr>
              <a:t>PhET</a:t>
            </a:r>
            <a:r>
              <a:rPr lang="en-US" sz="1000" dirty="0">
                <a:solidFill>
                  <a:schemeClr val="tx1"/>
                </a:solidFill>
              </a:rPr>
              <a:t> </a:t>
            </a:r>
            <a:r>
              <a:rPr lang="en-US" sz="1000" dirty="0" err="1">
                <a:solidFill>
                  <a:schemeClr val="tx1"/>
                </a:solidFill>
              </a:rPr>
              <a:t>sim</a:t>
            </a:r>
            <a:r>
              <a:rPr lang="en-US" sz="1000" dirty="0">
                <a:solidFill>
                  <a:schemeClr val="tx1"/>
                </a:solidFill>
              </a:rPr>
              <a:t> or on the console but obviously near the associated axis.</a:t>
            </a:r>
            <a:endParaRPr lang="en-US" sz="1000" dirty="0">
              <a:solidFill>
                <a:schemeClr val="tx1"/>
              </a:solidFill>
            </a:endParaRPr>
          </a:p>
        </p:txBody>
      </p:sp>
      <p:cxnSp>
        <p:nvCxnSpPr>
          <p:cNvPr id="31" name="Straight Arrow Connector 30"/>
          <p:cNvCxnSpPr>
            <a:stCxn id="29" idx="3"/>
            <a:endCxn id="27" idx="4"/>
          </p:cNvCxnSpPr>
          <p:nvPr/>
        </p:nvCxnSpPr>
        <p:spPr>
          <a:xfrm flipV="1">
            <a:off x="7021513" y="6388100"/>
            <a:ext cx="788987" cy="87313"/>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304800" y="2684463"/>
            <a:ext cx="8763000" cy="3716337"/>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506" name="Title 1"/>
          <p:cNvSpPr>
            <a:spLocks noGrp="1"/>
          </p:cNvSpPr>
          <p:nvPr>
            <p:ph type="title"/>
          </p:nvPr>
        </p:nvSpPr>
        <p:spPr>
          <a:xfrm>
            <a:off x="509588" y="41275"/>
            <a:ext cx="8229600" cy="568325"/>
          </a:xfrm>
        </p:spPr>
        <p:txBody>
          <a:bodyPr/>
          <a:lstStyle/>
          <a:p>
            <a:r>
              <a:rPr lang="en-US" sz="2000" b="1"/>
              <a:t>How an Emission Spectrum is Collected</a:t>
            </a:r>
          </a:p>
        </p:txBody>
      </p:sp>
      <p:sp>
        <p:nvSpPr>
          <p:cNvPr id="3" name="Rounded Rectangle 2"/>
          <p:cNvSpPr/>
          <p:nvPr/>
        </p:nvSpPr>
        <p:spPr>
          <a:xfrm>
            <a:off x="863600" y="1036638"/>
            <a:ext cx="7696200" cy="725487"/>
          </a:xfrm>
          <a:prstGeom prst="round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anchor="ctr">
            <a:spAutoFit/>
          </a:bodyPr>
          <a:lstStyle/>
          <a:p>
            <a:pPr fontAlgn="auto">
              <a:spcBef>
                <a:spcPts val="0"/>
              </a:spcBef>
              <a:spcAft>
                <a:spcPts val="0"/>
              </a:spcAft>
              <a:defRPr/>
            </a:pPr>
            <a:r>
              <a:rPr lang="en-US" sz="1200" dirty="0"/>
              <a:t>Here is another version with a star as the sample. </a:t>
            </a:r>
          </a:p>
          <a:p>
            <a:pPr marL="285750" indent="-285750" fontAlgn="auto">
              <a:spcBef>
                <a:spcPts val="0"/>
              </a:spcBef>
              <a:spcAft>
                <a:spcPts val="0"/>
              </a:spcAft>
              <a:buFont typeface="Wingdings" pitchFamily="2" charset="2"/>
              <a:buChar char="Ø"/>
              <a:defRPr/>
            </a:pPr>
            <a:r>
              <a:rPr lang="en-US" sz="1200" dirty="0"/>
              <a:t>Other samples of interest here are colored LEDs (red, green, blue) and some fireworks - such as, green ones made of barium salts, red ones (strontium salts), and blue ones (copper salts).</a:t>
            </a:r>
          </a:p>
        </p:txBody>
      </p:sp>
      <p:grpSp>
        <p:nvGrpSpPr>
          <p:cNvPr id="21508" name="Group 14"/>
          <p:cNvGrpSpPr>
            <a:grpSpLocks/>
          </p:cNvGrpSpPr>
          <p:nvPr/>
        </p:nvGrpSpPr>
        <p:grpSpPr bwMode="auto">
          <a:xfrm>
            <a:off x="1828800" y="4086225"/>
            <a:ext cx="1019175" cy="884238"/>
            <a:chOff x="3124200" y="4191000"/>
            <a:chExt cx="1019908" cy="884682"/>
          </a:xfrm>
        </p:grpSpPr>
        <p:sp>
          <p:nvSpPr>
            <p:cNvPr id="9" name="Rectangle 8"/>
            <p:cNvSpPr/>
            <p:nvPr/>
          </p:nvSpPr>
          <p:spPr>
            <a:xfrm>
              <a:off x="3124200" y="4191000"/>
              <a:ext cx="1019908" cy="884682"/>
            </a:xfrm>
            <a:prstGeom prst="rect">
              <a:avLst/>
            </a:prstGeom>
            <a:solidFill>
              <a:schemeClr val="bg1">
                <a:lumMod val="50000"/>
              </a:schemeClr>
            </a:solidFill>
            <a:ln>
              <a:solidFill>
                <a:schemeClr val="bg1">
                  <a:lumMod val="95000"/>
                </a:schemeClr>
              </a:solidFill>
            </a:ln>
            <a:scene3d>
              <a:camera prst="isometricOffAxis2Right"/>
              <a:lightRig rig="threePt" dir="t"/>
            </a:scene3d>
            <a:sp3d>
              <a:bevelT w="508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3581400" y="4498275"/>
              <a:ext cx="98473" cy="178500"/>
            </a:xfrm>
            <a:prstGeom prst="rect">
              <a:avLst/>
            </a:prstGeom>
            <a:solidFill>
              <a:schemeClr val="tx1"/>
            </a:solidFill>
            <a:ln>
              <a:solidFill>
                <a:schemeClr val="bg1">
                  <a:lumMod val="95000"/>
                </a:schemeClr>
              </a:solidFill>
            </a:ln>
            <a:scene3d>
              <a:camera prst="isometricOffAxis2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 name="Straight Connector 11"/>
            <p:cNvCxnSpPr/>
            <p:nvPr/>
          </p:nvCxnSpPr>
          <p:spPr>
            <a:xfrm flipV="1">
              <a:off x="3610324" y="4540425"/>
              <a:ext cx="301842" cy="7623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1509" name="Picture 21"/>
          <p:cNvPicPr>
            <a:picLocks noChangeAspect="1"/>
          </p:cNvPicPr>
          <p:nvPr/>
        </p:nvPicPr>
        <p:blipFill>
          <a:blip r:embed="rId3"/>
          <a:srcRect/>
          <a:stretch>
            <a:fillRect/>
          </a:stretch>
        </p:blipFill>
        <p:spPr bwMode="auto">
          <a:xfrm rot="-3750256">
            <a:off x="5788025" y="3946525"/>
            <a:ext cx="1644650" cy="1422400"/>
          </a:xfrm>
          <a:prstGeom prst="rect">
            <a:avLst/>
          </a:prstGeom>
          <a:noFill/>
          <a:ln w="9525">
            <a:noFill/>
            <a:miter lim="800000"/>
            <a:headEnd/>
            <a:tailEnd/>
          </a:ln>
        </p:spPr>
      </p:pic>
      <p:sp>
        <p:nvSpPr>
          <p:cNvPr id="16" name="Double Wave 15"/>
          <p:cNvSpPr/>
          <p:nvPr/>
        </p:nvSpPr>
        <p:spPr>
          <a:xfrm>
            <a:off x="1143000" y="4267200"/>
            <a:ext cx="896938" cy="703263"/>
          </a:xfrm>
          <a:prstGeom prst="doubleWav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1511" name="Picture 3"/>
          <p:cNvPicPr>
            <a:picLocks noChangeAspect="1"/>
          </p:cNvPicPr>
          <p:nvPr/>
        </p:nvPicPr>
        <p:blipFill>
          <a:blip r:embed="rId4"/>
          <a:srcRect l="22755"/>
          <a:stretch>
            <a:fillRect/>
          </a:stretch>
        </p:blipFill>
        <p:spPr bwMode="auto">
          <a:xfrm>
            <a:off x="2466975" y="2770188"/>
            <a:ext cx="4237038" cy="3248025"/>
          </a:xfrm>
          <a:prstGeom prst="rect">
            <a:avLst/>
          </a:prstGeom>
          <a:noFill/>
          <a:ln w="9525">
            <a:noFill/>
            <a:miter lim="800000"/>
            <a:headEnd/>
            <a:tailEnd/>
          </a:ln>
        </p:spPr>
      </p:pic>
      <p:sp>
        <p:nvSpPr>
          <p:cNvPr id="21512" name="computr4"/>
          <p:cNvSpPr>
            <a:spLocks noEditPoints="1" noChangeArrowheads="1"/>
          </p:cNvSpPr>
          <p:nvPr/>
        </p:nvSpPr>
        <p:spPr bwMode="auto">
          <a:xfrm>
            <a:off x="7315200" y="3810000"/>
            <a:ext cx="1670050" cy="2101850"/>
          </a:xfrm>
          <a:custGeom>
            <a:avLst/>
            <a:gdLst>
              <a:gd name="T0" fmla="*/ 835179 w 21600"/>
              <a:gd name="T1" fmla="*/ 0 h 21600"/>
              <a:gd name="T2" fmla="*/ 1670358 w 21600"/>
              <a:gd name="T3" fmla="*/ 1050605 h 21600"/>
              <a:gd name="T4" fmla="*/ 835179 w 21600"/>
              <a:gd name="T5" fmla="*/ 2101209 h 21600"/>
              <a:gd name="T6" fmla="*/ 0 w 21600"/>
              <a:gd name="T7" fmla="*/ 1050605 h 21600"/>
              <a:gd name="T8" fmla="*/ 0 60000 65536"/>
              <a:gd name="T9" fmla="*/ 0 60000 65536"/>
              <a:gd name="T10" fmla="*/ 0 60000 65536"/>
              <a:gd name="T11" fmla="*/ 0 60000 65536"/>
              <a:gd name="T12" fmla="*/ 3509 w 21600"/>
              <a:gd name="T13" fmla="*/ 2414 h 21600"/>
              <a:gd name="T14" fmla="*/ 18090 w 21600"/>
              <a:gd name="T15" fmla="*/ 11028 h 21600"/>
            </a:gdLst>
            <a:ahLst/>
            <a:cxnLst>
              <a:cxn ang="T8">
                <a:pos x="T0" y="T1"/>
              </a:cxn>
              <a:cxn ang="T9">
                <a:pos x="T2" y="T3"/>
              </a:cxn>
              <a:cxn ang="T10">
                <a:pos x="T4" y="T5"/>
              </a:cxn>
              <a:cxn ang="T11">
                <a:pos x="T6" y="T7"/>
              </a:cxn>
            </a:cxnLst>
            <a:rect l="T12" t="T13" r="T14" b="T15"/>
            <a:pathLst>
              <a:path w="21600" h="21600" extrusionOk="0">
                <a:moveTo>
                  <a:pt x="10800" y="21600"/>
                </a:moveTo>
                <a:lnTo>
                  <a:pt x="19872" y="21600"/>
                </a:lnTo>
                <a:lnTo>
                  <a:pt x="19872" y="19623"/>
                </a:lnTo>
                <a:lnTo>
                  <a:pt x="21600" y="19623"/>
                </a:lnTo>
                <a:lnTo>
                  <a:pt x="21600" y="11104"/>
                </a:lnTo>
                <a:lnTo>
                  <a:pt x="21600" y="1217"/>
                </a:lnTo>
                <a:lnTo>
                  <a:pt x="21600" y="913"/>
                </a:lnTo>
                <a:lnTo>
                  <a:pt x="21384" y="761"/>
                </a:lnTo>
                <a:lnTo>
                  <a:pt x="21168" y="456"/>
                </a:lnTo>
                <a:lnTo>
                  <a:pt x="20952" y="304"/>
                </a:lnTo>
                <a:lnTo>
                  <a:pt x="20736" y="152"/>
                </a:lnTo>
                <a:lnTo>
                  <a:pt x="20520" y="0"/>
                </a:lnTo>
                <a:lnTo>
                  <a:pt x="19872" y="0"/>
                </a:lnTo>
                <a:lnTo>
                  <a:pt x="19440" y="0"/>
                </a:lnTo>
                <a:lnTo>
                  <a:pt x="10800" y="0"/>
                </a:lnTo>
                <a:lnTo>
                  <a:pt x="1944" y="0"/>
                </a:lnTo>
                <a:lnTo>
                  <a:pt x="1512" y="0"/>
                </a:lnTo>
                <a:lnTo>
                  <a:pt x="1080" y="0"/>
                </a:lnTo>
                <a:lnTo>
                  <a:pt x="648" y="152"/>
                </a:lnTo>
                <a:lnTo>
                  <a:pt x="432" y="304"/>
                </a:lnTo>
                <a:lnTo>
                  <a:pt x="216" y="456"/>
                </a:lnTo>
                <a:lnTo>
                  <a:pt x="0" y="761"/>
                </a:lnTo>
                <a:lnTo>
                  <a:pt x="0" y="913"/>
                </a:lnTo>
                <a:lnTo>
                  <a:pt x="0" y="1217"/>
                </a:lnTo>
                <a:lnTo>
                  <a:pt x="0" y="11104"/>
                </a:lnTo>
                <a:lnTo>
                  <a:pt x="0" y="19623"/>
                </a:lnTo>
                <a:lnTo>
                  <a:pt x="1728" y="19623"/>
                </a:lnTo>
                <a:lnTo>
                  <a:pt x="1728" y="21600"/>
                </a:lnTo>
                <a:lnTo>
                  <a:pt x="10800" y="21600"/>
                </a:lnTo>
                <a:close/>
              </a:path>
              <a:path w="21600" h="21600" extrusionOk="0">
                <a:moveTo>
                  <a:pt x="17496" y="11256"/>
                </a:moveTo>
                <a:lnTo>
                  <a:pt x="17712" y="11256"/>
                </a:lnTo>
                <a:lnTo>
                  <a:pt x="17928" y="11256"/>
                </a:lnTo>
                <a:lnTo>
                  <a:pt x="17928" y="11104"/>
                </a:lnTo>
                <a:lnTo>
                  <a:pt x="18144" y="11104"/>
                </a:lnTo>
                <a:lnTo>
                  <a:pt x="18144" y="10952"/>
                </a:lnTo>
                <a:lnTo>
                  <a:pt x="18144" y="10800"/>
                </a:lnTo>
                <a:lnTo>
                  <a:pt x="18144" y="2586"/>
                </a:lnTo>
                <a:lnTo>
                  <a:pt x="18144" y="2434"/>
                </a:lnTo>
                <a:lnTo>
                  <a:pt x="18144" y="2282"/>
                </a:lnTo>
                <a:lnTo>
                  <a:pt x="17928" y="2130"/>
                </a:lnTo>
                <a:lnTo>
                  <a:pt x="17712" y="1977"/>
                </a:lnTo>
                <a:lnTo>
                  <a:pt x="17496" y="1977"/>
                </a:lnTo>
                <a:lnTo>
                  <a:pt x="3888" y="1977"/>
                </a:lnTo>
                <a:lnTo>
                  <a:pt x="3672" y="1977"/>
                </a:lnTo>
                <a:lnTo>
                  <a:pt x="3456" y="1977"/>
                </a:lnTo>
                <a:lnTo>
                  <a:pt x="3456" y="2130"/>
                </a:lnTo>
                <a:lnTo>
                  <a:pt x="3240" y="2130"/>
                </a:lnTo>
                <a:lnTo>
                  <a:pt x="3240" y="2282"/>
                </a:lnTo>
                <a:lnTo>
                  <a:pt x="3024" y="2282"/>
                </a:lnTo>
                <a:lnTo>
                  <a:pt x="3024" y="2434"/>
                </a:lnTo>
                <a:lnTo>
                  <a:pt x="3024" y="2586"/>
                </a:lnTo>
                <a:lnTo>
                  <a:pt x="3024" y="10800"/>
                </a:lnTo>
                <a:lnTo>
                  <a:pt x="3024" y="10952"/>
                </a:lnTo>
                <a:lnTo>
                  <a:pt x="3240" y="11104"/>
                </a:lnTo>
                <a:lnTo>
                  <a:pt x="3456" y="11256"/>
                </a:lnTo>
                <a:lnTo>
                  <a:pt x="3672" y="11256"/>
                </a:lnTo>
                <a:lnTo>
                  <a:pt x="3888" y="11256"/>
                </a:lnTo>
                <a:lnTo>
                  <a:pt x="17496" y="11256"/>
                </a:lnTo>
                <a:moveTo>
                  <a:pt x="2808" y="19623"/>
                </a:moveTo>
                <a:lnTo>
                  <a:pt x="2808" y="19927"/>
                </a:lnTo>
                <a:lnTo>
                  <a:pt x="2808" y="21144"/>
                </a:lnTo>
                <a:lnTo>
                  <a:pt x="2808" y="21600"/>
                </a:lnTo>
                <a:lnTo>
                  <a:pt x="2808" y="19623"/>
                </a:lnTo>
                <a:moveTo>
                  <a:pt x="4104" y="19623"/>
                </a:moveTo>
                <a:lnTo>
                  <a:pt x="4104" y="19927"/>
                </a:lnTo>
                <a:lnTo>
                  <a:pt x="4104" y="21144"/>
                </a:lnTo>
                <a:lnTo>
                  <a:pt x="4104" y="21600"/>
                </a:lnTo>
                <a:lnTo>
                  <a:pt x="4104" y="19623"/>
                </a:lnTo>
                <a:moveTo>
                  <a:pt x="5184" y="19623"/>
                </a:moveTo>
                <a:lnTo>
                  <a:pt x="5184" y="19927"/>
                </a:lnTo>
                <a:lnTo>
                  <a:pt x="5184" y="21144"/>
                </a:lnTo>
                <a:lnTo>
                  <a:pt x="5184" y="21600"/>
                </a:lnTo>
                <a:lnTo>
                  <a:pt x="5184" y="19623"/>
                </a:lnTo>
                <a:moveTo>
                  <a:pt x="6480" y="19623"/>
                </a:moveTo>
                <a:lnTo>
                  <a:pt x="6480" y="19927"/>
                </a:lnTo>
                <a:lnTo>
                  <a:pt x="6480" y="21144"/>
                </a:lnTo>
                <a:lnTo>
                  <a:pt x="6480" y="21600"/>
                </a:lnTo>
                <a:lnTo>
                  <a:pt x="6480" y="19623"/>
                </a:lnTo>
                <a:moveTo>
                  <a:pt x="7560" y="19623"/>
                </a:moveTo>
                <a:lnTo>
                  <a:pt x="7560" y="19927"/>
                </a:lnTo>
                <a:lnTo>
                  <a:pt x="7560" y="21144"/>
                </a:lnTo>
                <a:lnTo>
                  <a:pt x="7560" y="21600"/>
                </a:lnTo>
                <a:lnTo>
                  <a:pt x="7560" y="19623"/>
                </a:lnTo>
                <a:moveTo>
                  <a:pt x="8856" y="19623"/>
                </a:moveTo>
                <a:lnTo>
                  <a:pt x="8856" y="19927"/>
                </a:lnTo>
                <a:lnTo>
                  <a:pt x="8856" y="21144"/>
                </a:lnTo>
                <a:lnTo>
                  <a:pt x="8856" y="21600"/>
                </a:lnTo>
                <a:lnTo>
                  <a:pt x="8856" y="19623"/>
                </a:lnTo>
                <a:moveTo>
                  <a:pt x="10152" y="19623"/>
                </a:moveTo>
                <a:lnTo>
                  <a:pt x="10152" y="19927"/>
                </a:lnTo>
                <a:lnTo>
                  <a:pt x="10152" y="21144"/>
                </a:lnTo>
                <a:lnTo>
                  <a:pt x="10152" y="21600"/>
                </a:lnTo>
                <a:lnTo>
                  <a:pt x="10152" y="19623"/>
                </a:lnTo>
                <a:moveTo>
                  <a:pt x="11232" y="19623"/>
                </a:moveTo>
                <a:lnTo>
                  <a:pt x="11232" y="19927"/>
                </a:lnTo>
                <a:lnTo>
                  <a:pt x="11232" y="21144"/>
                </a:lnTo>
                <a:lnTo>
                  <a:pt x="11232" y="21600"/>
                </a:lnTo>
                <a:lnTo>
                  <a:pt x="11232" y="19623"/>
                </a:lnTo>
                <a:moveTo>
                  <a:pt x="12528" y="19623"/>
                </a:moveTo>
                <a:lnTo>
                  <a:pt x="12528" y="19927"/>
                </a:lnTo>
                <a:lnTo>
                  <a:pt x="12528" y="21144"/>
                </a:lnTo>
                <a:lnTo>
                  <a:pt x="12528" y="21600"/>
                </a:lnTo>
                <a:lnTo>
                  <a:pt x="12528" y="19623"/>
                </a:lnTo>
                <a:moveTo>
                  <a:pt x="13608" y="19623"/>
                </a:moveTo>
                <a:lnTo>
                  <a:pt x="13608" y="19927"/>
                </a:lnTo>
                <a:lnTo>
                  <a:pt x="13608" y="21144"/>
                </a:lnTo>
                <a:lnTo>
                  <a:pt x="13608" y="21600"/>
                </a:lnTo>
                <a:lnTo>
                  <a:pt x="13608" y="19623"/>
                </a:lnTo>
                <a:moveTo>
                  <a:pt x="14904" y="19623"/>
                </a:moveTo>
                <a:lnTo>
                  <a:pt x="14904" y="19927"/>
                </a:lnTo>
                <a:lnTo>
                  <a:pt x="14904" y="21144"/>
                </a:lnTo>
                <a:lnTo>
                  <a:pt x="14904" y="21600"/>
                </a:lnTo>
                <a:lnTo>
                  <a:pt x="14904" y="19623"/>
                </a:lnTo>
                <a:moveTo>
                  <a:pt x="16200" y="19623"/>
                </a:moveTo>
                <a:lnTo>
                  <a:pt x="16200" y="19927"/>
                </a:lnTo>
                <a:lnTo>
                  <a:pt x="16200" y="21144"/>
                </a:lnTo>
                <a:lnTo>
                  <a:pt x="16200" y="21600"/>
                </a:lnTo>
                <a:lnTo>
                  <a:pt x="16200" y="19623"/>
                </a:lnTo>
                <a:moveTo>
                  <a:pt x="17280" y="19623"/>
                </a:moveTo>
                <a:lnTo>
                  <a:pt x="17280" y="19927"/>
                </a:lnTo>
                <a:lnTo>
                  <a:pt x="17280" y="21144"/>
                </a:lnTo>
                <a:lnTo>
                  <a:pt x="17280" y="21600"/>
                </a:lnTo>
                <a:lnTo>
                  <a:pt x="17280" y="19623"/>
                </a:lnTo>
                <a:moveTo>
                  <a:pt x="18576" y="19623"/>
                </a:moveTo>
                <a:lnTo>
                  <a:pt x="18576" y="19927"/>
                </a:lnTo>
                <a:lnTo>
                  <a:pt x="18576" y="21144"/>
                </a:lnTo>
                <a:lnTo>
                  <a:pt x="18576" y="21600"/>
                </a:lnTo>
                <a:lnTo>
                  <a:pt x="18576" y="19623"/>
                </a:lnTo>
                <a:moveTo>
                  <a:pt x="19872" y="19623"/>
                </a:moveTo>
                <a:lnTo>
                  <a:pt x="16848" y="19623"/>
                </a:lnTo>
                <a:lnTo>
                  <a:pt x="5400" y="19623"/>
                </a:lnTo>
                <a:lnTo>
                  <a:pt x="1728" y="19623"/>
                </a:lnTo>
                <a:lnTo>
                  <a:pt x="19872" y="19623"/>
                </a:lnTo>
                <a:moveTo>
                  <a:pt x="12096" y="14146"/>
                </a:moveTo>
                <a:lnTo>
                  <a:pt x="12096" y="13386"/>
                </a:lnTo>
                <a:lnTo>
                  <a:pt x="19224" y="13386"/>
                </a:lnTo>
                <a:lnTo>
                  <a:pt x="19224" y="14146"/>
                </a:lnTo>
                <a:lnTo>
                  <a:pt x="12096" y="14146"/>
                </a:lnTo>
              </a:path>
            </a:pathLst>
          </a:custGeom>
          <a:solidFill>
            <a:srgbClr val="FFFFCC"/>
          </a:solidFill>
          <a:ln w="9525">
            <a:solidFill>
              <a:srgbClr val="000000"/>
            </a:solidFill>
            <a:miter lim="800000"/>
            <a:headEnd/>
            <a:tailEnd/>
          </a:ln>
        </p:spPr>
        <p:txBody>
          <a:bodyPr>
            <a:prstTxWarp prst="textNoShape">
              <a:avLst/>
            </a:prstTxWarp>
          </a:bodyPr>
          <a:lstStyle/>
          <a:p>
            <a:endParaRPr lang="en-US">
              <a:latin typeface="Calibri" pitchFamily="-72" charset="0"/>
            </a:endParaRPr>
          </a:p>
        </p:txBody>
      </p:sp>
      <p:sp>
        <p:nvSpPr>
          <p:cNvPr id="24" name="Freeform 23"/>
          <p:cNvSpPr/>
          <p:nvPr/>
        </p:nvSpPr>
        <p:spPr>
          <a:xfrm>
            <a:off x="6810375" y="3270250"/>
            <a:ext cx="681038" cy="1384300"/>
          </a:xfrm>
          <a:custGeom>
            <a:avLst/>
            <a:gdLst>
              <a:gd name="connsiteX0" fmla="*/ 0 w 679938"/>
              <a:gd name="connsiteY0" fmla="*/ 621324 h 1383324"/>
              <a:gd name="connsiteX1" fmla="*/ 58615 w 679938"/>
              <a:gd name="connsiteY1" fmla="*/ 539262 h 1383324"/>
              <a:gd name="connsiteX2" fmla="*/ 293077 w 679938"/>
              <a:gd name="connsiteY2" fmla="*/ 140677 h 1383324"/>
              <a:gd name="connsiteX3" fmla="*/ 422030 w 679938"/>
              <a:gd name="connsiteY3" fmla="*/ 23447 h 1383324"/>
              <a:gd name="connsiteX4" fmla="*/ 457200 w 679938"/>
              <a:gd name="connsiteY4" fmla="*/ 0 h 1383324"/>
              <a:gd name="connsiteX5" fmla="*/ 550984 w 679938"/>
              <a:gd name="connsiteY5" fmla="*/ 23447 h 1383324"/>
              <a:gd name="connsiteX6" fmla="*/ 597877 w 679938"/>
              <a:gd name="connsiteY6" fmla="*/ 82062 h 1383324"/>
              <a:gd name="connsiteX7" fmla="*/ 668215 w 679938"/>
              <a:gd name="connsiteY7" fmla="*/ 199293 h 1383324"/>
              <a:gd name="connsiteX8" fmla="*/ 679938 w 679938"/>
              <a:gd name="connsiteY8" fmla="*/ 246185 h 1383324"/>
              <a:gd name="connsiteX9" fmla="*/ 656492 w 679938"/>
              <a:gd name="connsiteY9" fmla="*/ 422031 h 1383324"/>
              <a:gd name="connsiteX10" fmla="*/ 609600 w 679938"/>
              <a:gd name="connsiteY10" fmla="*/ 445477 h 1383324"/>
              <a:gd name="connsiteX11" fmla="*/ 550984 w 679938"/>
              <a:gd name="connsiteY11" fmla="*/ 480647 h 1383324"/>
              <a:gd name="connsiteX12" fmla="*/ 457200 w 679938"/>
              <a:gd name="connsiteY12" fmla="*/ 504093 h 1383324"/>
              <a:gd name="connsiteX13" fmla="*/ 339969 w 679938"/>
              <a:gd name="connsiteY13" fmla="*/ 527539 h 1383324"/>
              <a:gd name="connsiteX14" fmla="*/ 304800 w 679938"/>
              <a:gd name="connsiteY14" fmla="*/ 550985 h 1383324"/>
              <a:gd name="connsiteX15" fmla="*/ 257907 w 679938"/>
              <a:gd name="connsiteY15" fmla="*/ 562708 h 1383324"/>
              <a:gd name="connsiteX16" fmla="*/ 246184 w 679938"/>
              <a:gd name="connsiteY16" fmla="*/ 621324 h 1383324"/>
              <a:gd name="connsiteX17" fmla="*/ 257907 w 679938"/>
              <a:gd name="connsiteY17" fmla="*/ 1172308 h 1383324"/>
              <a:gd name="connsiteX18" fmla="*/ 293077 w 679938"/>
              <a:gd name="connsiteY18" fmla="*/ 1383324 h 1383324"/>
              <a:gd name="connsiteX19" fmla="*/ 410307 w 679938"/>
              <a:gd name="connsiteY19" fmla="*/ 1359877 h 1383324"/>
              <a:gd name="connsiteX20" fmla="*/ 457200 w 679938"/>
              <a:gd name="connsiteY20" fmla="*/ 1348154 h 1383324"/>
              <a:gd name="connsiteX21" fmla="*/ 492369 w 679938"/>
              <a:gd name="connsiteY21" fmla="*/ 1336431 h 138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79938" h="1383324">
                <a:moveTo>
                  <a:pt x="0" y="621324"/>
                </a:moveTo>
                <a:cubicBezTo>
                  <a:pt x="19538" y="593970"/>
                  <a:pt x="41571" y="568236"/>
                  <a:pt x="58615" y="539262"/>
                </a:cubicBezTo>
                <a:cubicBezTo>
                  <a:pt x="93205" y="480460"/>
                  <a:pt x="208196" y="240991"/>
                  <a:pt x="293077" y="140677"/>
                </a:cubicBezTo>
                <a:cubicBezTo>
                  <a:pt x="331076" y="95769"/>
                  <a:pt x="375278" y="58511"/>
                  <a:pt x="422030" y="23447"/>
                </a:cubicBezTo>
                <a:cubicBezTo>
                  <a:pt x="433302" y="14993"/>
                  <a:pt x="445477" y="7816"/>
                  <a:pt x="457200" y="0"/>
                </a:cubicBezTo>
                <a:cubicBezTo>
                  <a:pt x="488461" y="7816"/>
                  <a:pt x="523150" y="7210"/>
                  <a:pt x="550984" y="23447"/>
                </a:cubicBezTo>
                <a:cubicBezTo>
                  <a:pt x="572597" y="36055"/>
                  <a:pt x="583160" y="61826"/>
                  <a:pt x="597877" y="82062"/>
                </a:cubicBezTo>
                <a:cubicBezTo>
                  <a:pt x="618989" y="111090"/>
                  <a:pt x="654168" y="161834"/>
                  <a:pt x="668215" y="199293"/>
                </a:cubicBezTo>
                <a:cubicBezTo>
                  <a:pt x="673872" y="214379"/>
                  <a:pt x="676030" y="230554"/>
                  <a:pt x="679938" y="246185"/>
                </a:cubicBezTo>
                <a:cubicBezTo>
                  <a:pt x="672123" y="304800"/>
                  <a:pt x="676173" y="366268"/>
                  <a:pt x="656492" y="422031"/>
                </a:cubicBezTo>
                <a:cubicBezTo>
                  <a:pt x="650676" y="438510"/>
                  <a:pt x="624876" y="436990"/>
                  <a:pt x="609600" y="445477"/>
                </a:cubicBezTo>
                <a:cubicBezTo>
                  <a:pt x="589682" y="456543"/>
                  <a:pt x="572251" y="472467"/>
                  <a:pt x="550984" y="480647"/>
                </a:cubicBezTo>
                <a:cubicBezTo>
                  <a:pt x="520908" y="492215"/>
                  <a:pt x="488461" y="496278"/>
                  <a:pt x="457200" y="504093"/>
                </a:cubicBezTo>
                <a:cubicBezTo>
                  <a:pt x="387250" y="521580"/>
                  <a:pt x="426195" y="513168"/>
                  <a:pt x="339969" y="527539"/>
                </a:cubicBezTo>
                <a:cubicBezTo>
                  <a:pt x="328246" y="535354"/>
                  <a:pt x="317750" y="545435"/>
                  <a:pt x="304800" y="550985"/>
                </a:cubicBezTo>
                <a:cubicBezTo>
                  <a:pt x="289991" y="557332"/>
                  <a:pt x="268222" y="550330"/>
                  <a:pt x="257907" y="562708"/>
                </a:cubicBezTo>
                <a:cubicBezTo>
                  <a:pt x="245151" y="578015"/>
                  <a:pt x="250092" y="601785"/>
                  <a:pt x="246184" y="621324"/>
                </a:cubicBezTo>
                <a:cubicBezTo>
                  <a:pt x="250092" y="804985"/>
                  <a:pt x="252078" y="988698"/>
                  <a:pt x="257907" y="1172308"/>
                </a:cubicBezTo>
                <a:cubicBezTo>
                  <a:pt x="264011" y="1364601"/>
                  <a:pt x="226446" y="1316693"/>
                  <a:pt x="293077" y="1383324"/>
                </a:cubicBezTo>
                <a:cubicBezTo>
                  <a:pt x="433131" y="1363315"/>
                  <a:pt x="328460" y="1383262"/>
                  <a:pt x="410307" y="1359877"/>
                </a:cubicBezTo>
                <a:cubicBezTo>
                  <a:pt x="425799" y="1355451"/>
                  <a:pt x="441708" y="1352580"/>
                  <a:pt x="457200" y="1348154"/>
                </a:cubicBezTo>
                <a:cubicBezTo>
                  <a:pt x="469082" y="1344759"/>
                  <a:pt x="492369" y="1336431"/>
                  <a:pt x="492369" y="1336431"/>
                </a:cubicBezTo>
              </a:path>
            </a:pathLst>
          </a:custGeom>
          <a:ln w="3810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pic>
        <p:nvPicPr>
          <p:cNvPr id="2050" name="Picture 2" descr="http://www.savocafilms.com/aroundjune/blog/wp-content/uploads/2009/04/sun.png"/>
          <p:cNvPicPr>
            <a:picLocks noChangeAspect="1" noChangeArrowheads="1"/>
          </p:cNvPicPr>
          <p:nvPr/>
        </p:nvPicPr>
        <p:blipFill rotWithShape="1">
          <a:blip r:embed="rId5" cstate="print">
            <a:extLst>
              <a:ext uri="{28A0092B-C50C-407E-A947-70E740481C1C}"/>
            </a:extLst>
          </a:blip>
          <a:srcRect l="5348" r="13177" b="13701"/>
          <a:stretch/>
        </p:blipFill>
        <p:spPr bwMode="auto">
          <a:xfrm>
            <a:off x="384048" y="4065295"/>
            <a:ext cx="1207359" cy="1137642"/>
          </a:xfrm>
          <a:prstGeom prst="roundRect">
            <a:avLst/>
          </a:prstGeom>
          <a:noFill/>
          <a:ln w="38100">
            <a:solidFill>
              <a:schemeClr val="accent6">
                <a:lumMod val="60000"/>
                <a:lumOff val="40000"/>
              </a:schemeClr>
            </a:solidFill>
          </a:ln>
          <a:extLst>
            <a:ext uri="{909E8E84-426E-40DD-AFC4-6F175D3DCCD1}"/>
          </a:extLst>
        </p:spPr>
      </p:pic>
      <p:pic>
        <p:nvPicPr>
          <p:cNvPr id="2054" name="Picture 6" descr="http://blog.chron.com/sciguy/files/2011/05/solar_spectrum_captured_by_new_solar_technology-735670.jpg.gif"/>
          <p:cNvPicPr>
            <a:picLocks noChangeAspect="1" noChangeArrowheads="1"/>
          </p:cNvPicPr>
          <p:nvPr/>
        </p:nvPicPr>
        <p:blipFill>
          <a:blip r:embed="rId6" cstate="print">
            <a:extLst>
              <a:ext uri="{28A0092B-C50C-407E-A947-70E740481C1C}"/>
            </a:extLst>
          </a:blip>
          <a:srcRect/>
          <a:stretch>
            <a:fillRect/>
          </a:stretch>
        </p:blipFill>
        <p:spPr bwMode="auto">
          <a:xfrm>
            <a:off x="7461508" y="3990789"/>
            <a:ext cx="1377744" cy="945419"/>
          </a:xfrm>
          <a:prstGeom prst="roundRect">
            <a:avLst/>
          </a:prstGeom>
          <a:noFill/>
          <a:extLst>
            <a:ext uri="{909E8E84-426E-40DD-AFC4-6F175D3DCCD1}"/>
          </a:extLst>
        </p:spPr>
      </p:pic>
      <p:sp>
        <p:nvSpPr>
          <p:cNvPr id="5" name="Rounded Rectangle 4"/>
          <p:cNvSpPr/>
          <p:nvPr/>
        </p:nvSpPr>
        <p:spPr>
          <a:xfrm>
            <a:off x="474663" y="2111375"/>
            <a:ext cx="2573337" cy="1133475"/>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fontAlgn="auto">
              <a:spcBef>
                <a:spcPts val="0"/>
              </a:spcBef>
              <a:spcAft>
                <a:spcPts val="0"/>
              </a:spcAft>
              <a:defRPr/>
            </a:pPr>
            <a:r>
              <a:rPr lang="en-US" sz="1000" b="1" dirty="0">
                <a:solidFill>
                  <a:schemeClr val="tx1"/>
                </a:solidFill>
              </a:rPr>
              <a:t>Sample holder</a:t>
            </a:r>
          </a:p>
          <a:p>
            <a:pPr marL="171450" indent="-171450" fontAlgn="auto">
              <a:spcBef>
                <a:spcPts val="0"/>
              </a:spcBef>
              <a:spcAft>
                <a:spcPts val="0"/>
              </a:spcAft>
              <a:buFont typeface="Wingdings" pitchFamily="2" charset="2"/>
              <a:buChar char="Ø"/>
              <a:defRPr/>
            </a:pPr>
            <a:r>
              <a:rPr lang="en-US" sz="1000" dirty="0">
                <a:solidFill>
                  <a:schemeClr val="tx1"/>
                </a:solidFill>
              </a:rPr>
              <a:t>Yes in this fictitious lab we can have stars in a sample holder.</a:t>
            </a:r>
          </a:p>
          <a:p>
            <a:pPr marL="171450" indent="-171450" fontAlgn="auto">
              <a:spcBef>
                <a:spcPts val="0"/>
              </a:spcBef>
              <a:spcAft>
                <a:spcPts val="0"/>
              </a:spcAft>
              <a:buFont typeface="Wingdings" pitchFamily="2" charset="2"/>
              <a:buChar char="Ø"/>
              <a:defRPr/>
            </a:pPr>
            <a:r>
              <a:rPr lang="en-US" sz="1000" dirty="0">
                <a:solidFill>
                  <a:schemeClr val="tx1"/>
                </a:solidFill>
              </a:rPr>
              <a:t>Students should be able to change out samples from a selection throughout the module.</a:t>
            </a:r>
            <a:endParaRPr lang="en-US" sz="1000" dirty="0">
              <a:solidFill>
                <a:schemeClr val="tx1"/>
              </a:solidFill>
            </a:endParaRPr>
          </a:p>
        </p:txBody>
      </p:sp>
      <p:cxnSp>
        <p:nvCxnSpPr>
          <p:cNvPr id="8" name="Straight Arrow Connector 7"/>
          <p:cNvCxnSpPr>
            <a:stCxn id="5" idx="2"/>
            <a:endCxn id="2050" idx="0"/>
          </p:cNvCxnSpPr>
          <p:nvPr/>
        </p:nvCxnSpPr>
        <p:spPr>
          <a:xfrm flipH="1">
            <a:off x="987425" y="3257550"/>
            <a:ext cx="774700" cy="8255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0" name="Chart 49"/>
          <p:cNvGraphicFramePr>
            <a:graphicFrameLocks/>
          </p:cNvGraphicFramePr>
          <p:nvPr/>
        </p:nvGraphicFramePr>
        <p:xfrm>
          <a:off x="104009" y="672217"/>
          <a:ext cx="3829918" cy="2047983"/>
        </p:xfrm>
        <a:graphic>
          <a:graphicData uri="http://schemas.openxmlformats.org/drawingml/2006/chart">
            <c:chart xmlns:c="http://schemas.openxmlformats.org/drawingml/2006/chart" xmlns:r="http://schemas.openxmlformats.org/officeDocument/2006/relationships" r:id="rId3"/>
          </a:graphicData>
        </a:graphic>
      </p:graphicFrame>
      <p:sp>
        <p:nvSpPr>
          <p:cNvPr id="91138" name="Title 1"/>
          <p:cNvSpPr>
            <a:spLocks noGrp="1"/>
          </p:cNvSpPr>
          <p:nvPr>
            <p:ph type="title"/>
          </p:nvPr>
        </p:nvSpPr>
        <p:spPr>
          <a:xfrm>
            <a:off x="381000" y="0"/>
            <a:ext cx="8229600" cy="487363"/>
          </a:xfrm>
        </p:spPr>
        <p:txBody>
          <a:bodyPr/>
          <a:lstStyle/>
          <a:p>
            <a:r>
              <a:rPr lang="en-US" sz="2000" b="1"/>
              <a:t>Blackbody Emission Simulation Details: Mode 2</a:t>
            </a:r>
          </a:p>
        </p:txBody>
      </p:sp>
      <p:sp>
        <p:nvSpPr>
          <p:cNvPr id="6" name="Rounded Rectangle 5"/>
          <p:cNvSpPr/>
          <p:nvPr/>
        </p:nvSpPr>
        <p:spPr>
          <a:xfrm>
            <a:off x="76200" y="2740025"/>
            <a:ext cx="8915400" cy="3717925"/>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 name="Picture 2" descr="http://www.savocafilms.com/aroundjune/blog/wp-content/uploads/2009/04/sun.png"/>
          <p:cNvPicPr>
            <a:picLocks noChangeAspect="1" noChangeArrowheads="1"/>
          </p:cNvPicPr>
          <p:nvPr/>
        </p:nvPicPr>
        <p:blipFill rotWithShape="1">
          <a:blip r:embed="rId4" cstate="print">
            <a:extLst>
              <a:ext uri="{28A0092B-C50C-407E-A947-70E740481C1C}"/>
            </a:extLst>
          </a:blip>
          <a:srcRect l="5348" r="13177" b="13701"/>
          <a:stretch/>
        </p:blipFill>
        <p:spPr bwMode="auto">
          <a:xfrm>
            <a:off x="88041" y="3697053"/>
            <a:ext cx="1207359" cy="1137642"/>
          </a:xfrm>
          <a:prstGeom prst="roundRect">
            <a:avLst/>
          </a:prstGeom>
          <a:noFill/>
          <a:ln w="38100">
            <a:solidFill>
              <a:schemeClr val="accent6">
                <a:lumMod val="60000"/>
                <a:lumOff val="40000"/>
              </a:schemeClr>
            </a:solidFill>
          </a:ln>
          <a:extLst>
            <a:ext uri="{909E8E84-426E-40DD-AFC4-6F175D3DCCD1}"/>
          </a:extLst>
        </p:spPr>
      </p:pic>
      <p:pic>
        <p:nvPicPr>
          <p:cNvPr id="91141" name="Picture 3"/>
          <p:cNvPicPr>
            <a:picLocks noChangeAspect="1" noChangeArrowheads="1"/>
          </p:cNvPicPr>
          <p:nvPr/>
        </p:nvPicPr>
        <p:blipFill>
          <a:blip r:embed="rId5"/>
          <a:srcRect/>
          <a:stretch>
            <a:fillRect/>
          </a:stretch>
        </p:blipFill>
        <p:spPr bwMode="auto">
          <a:xfrm>
            <a:off x="1468438" y="4756150"/>
            <a:ext cx="741362" cy="1668463"/>
          </a:xfrm>
          <a:prstGeom prst="rect">
            <a:avLst/>
          </a:prstGeom>
          <a:noFill/>
          <a:ln w="9525">
            <a:noFill/>
            <a:miter lim="800000"/>
            <a:headEnd/>
            <a:tailEnd/>
          </a:ln>
        </p:spPr>
      </p:pic>
      <p:grpSp>
        <p:nvGrpSpPr>
          <p:cNvPr id="91142" name="Group 6"/>
          <p:cNvGrpSpPr>
            <a:grpSpLocks/>
          </p:cNvGrpSpPr>
          <p:nvPr/>
        </p:nvGrpSpPr>
        <p:grpSpPr bwMode="auto">
          <a:xfrm>
            <a:off x="1752600" y="3733800"/>
            <a:ext cx="1019175" cy="884238"/>
            <a:chOff x="3124200" y="4275684"/>
            <a:chExt cx="1019908" cy="884682"/>
          </a:xfrm>
        </p:grpSpPr>
        <p:sp>
          <p:nvSpPr>
            <p:cNvPr id="8" name="Rectangle 7"/>
            <p:cNvSpPr/>
            <p:nvPr/>
          </p:nvSpPr>
          <p:spPr>
            <a:xfrm>
              <a:off x="3124200" y="4275684"/>
              <a:ext cx="1019908" cy="884682"/>
            </a:xfrm>
            <a:prstGeom prst="rect">
              <a:avLst/>
            </a:prstGeom>
            <a:solidFill>
              <a:schemeClr val="bg1">
                <a:lumMod val="50000"/>
              </a:schemeClr>
            </a:solidFill>
            <a:ln>
              <a:solidFill>
                <a:schemeClr val="bg1">
                  <a:lumMod val="95000"/>
                </a:schemeClr>
              </a:solidFill>
            </a:ln>
            <a:scene3d>
              <a:camera prst="isometricOffAxis2Right"/>
              <a:lightRig rig="threePt" dir="t"/>
            </a:scene3d>
            <a:sp3d>
              <a:bevelT w="508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3581400" y="4498275"/>
              <a:ext cx="98473" cy="178500"/>
            </a:xfrm>
            <a:prstGeom prst="rect">
              <a:avLst/>
            </a:prstGeom>
            <a:solidFill>
              <a:schemeClr val="tx1"/>
            </a:solidFill>
            <a:ln>
              <a:solidFill>
                <a:schemeClr val="bg1">
                  <a:lumMod val="95000"/>
                </a:schemeClr>
              </a:solidFill>
            </a:ln>
            <a:scene3d>
              <a:camera prst="isometricOffAxis2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Straight Connector 9"/>
            <p:cNvCxnSpPr/>
            <p:nvPr/>
          </p:nvCxnSpPr>
          <p:spPr>
            <a:xfrm flipV="1">
              <a:off x="3610324" y="4540930"/>
              <a:ext cx="301842" cy="7464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91143" name="Picture 10"/>
          <p:cNvPicPr>
            <a:picLocks noChangeAspect="1"/>
          </p:cNvPicPr>
          <p:nvPr/>
        </p:nvPicPr>
        <p:blipFill>
          <a:blip r:embed="rId6"/>
          <a:srcRect/>
          <a:stretch>
            <a:fillRect/>
          </a:stretch>
        </p:blipFill>
        <p:spPr bwMode="auto">
          <a:xfrm rot="-3750256">
            <a:off x="5521325" y="3562350"/>
            <a:ext cx="1644650" cy="1422400"/>
          </a:xfrm>
          <a:prstGeom prst="rect">
            <a:avLst/>
          </a:prstGeom>
          <a:noFill/>
          <a:ln w="9525">
            <a:noFill/>
            <a:miter lim="800000"/>
            <a:headEnd/>
            <a:tailEnd/>
          </a:ln>
        </p:spPr>
      </p:pic>
      <p:sp>
        <p:nvSpPr>
          <p:cNvPr id="12" name="Double Wave 11"/>
          <p:cNvSpPr/>
          <p:nvPr/>
        </p:nvSpPr>
        <p:spPr>
          <a:xfrm>
            <a:off x="1066800" y="3914775"/>
            <a:ext cx="896938" cy="703263"/>
          </a:xfrm>
          <a:prstGeom prst="doubleWav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1145" name="Picture 12"/>
          <p:cNvPicPr>
            <a:picLocks noChangeAspect="1"/>
          </p:cNvPicPr>
          <p:nvPr/>
        </p:nvPicPr>
        <p:blipFill>
          <a:blip r:embed="rId7"/>
          <a:srcRect l="22755"/>
          <a:stretch>
            <a:fillRect/>
          </a:stretch>
        </p:blipFill>
        <p:spPr bwMode="auto">
          <a:xfrm>
            <a:off x="2209800" y="2387600"/>
            <a:ext cx="4238625" cy="3248025"/>
          </a:xfrm>
          <a:prstGeom prst="rect">
            <a:avLst/>
          </a:prstGeom>
          <a:noFill/>
          <a:ln w="9525">
            <a:noFill/>
            <a:miter lim="800000"/>
            <a:headEnd/>
            <a:tailEnd/>
          </a:ln>
        </p:spPr>
      </p:pic>
      <p:sp>
        <p:nvSpPr>
          <p:cNvPr id="91146" name="computr4"/>
          <p:cNvSpPr>
            <a:spLocks noEditPoints="1" noChangeArrowheads="1"/>
          </p:cNvSpPr>
          <p:nvPr/>
        </p:nvSpPr>
        <p:spPr bwMode="auto">
          <a:xfrm>
            <a:off x="7010400" y="3827463"/>
            <a:ext cx="1947863" cy="2405062"/>
          </a:xfrm>
          <a:custGeom>
            <a:avLst/>
            <a:gdLst>
              <a:gd name="T0" fmla="*/ 973973 w 21600"/>
              <a:gd name="T1" fmla="*/ 0 h 21600"/>
              <a:gd name="T2" fmla="*/ 1947945 w 21600"/>
              <a:gd name="T3" fmla="*/ 1202678 h 21600"/>
              <a:gd name="T4" fmla="*/ 973973 w 21600"/>
              <a:gd name="T5" fmla="*/ 2405355 h 21600"/>
              <a:gd name="T6" fmla="*/ 0 w 21600"/>
              <a:gd name="T7" fmla="*/ 1202678 h 21600"/>
              <a:gd name="T8" fmla="*/ 0 60000 65536"/>
              <a:gd name="T9" fmla="*/ 0 60000 65536"/>
              <a:gd name="T10" fmla="*/ 0 60000 65536"/>
              <a:gd name="T11" fmla="*/ 0 60000 65536"/>
              <a:gd name="T12" fmla="*/ 3509 w 21600"/>
              <a:gd name="T13" fmla="*/ 2414 h 21600"/>
              <a:gd name="T14" fmla="*/ 18090 w 21600"/>
              <a:gd name="T15" fmla="*/ 11028 h 21600"/>
            </a:gdLst>
            <a:ahLst/>
            <a:cxnLst>
              <a:cxn ang="T8">
                <a:pos x="T0" y="T1"/>
              </a:cxn>
              <a:cxn ang="T9">
                <a:pos x="T2" y="T3"/>
              </a:cxn>
              <a:cxn ang="T10">
                <a:pos x="T4" y="T5"/>
              </a:cxn>
              <a:cxn ang="T11">
                <a:pos x="T6" y="T7"/>
              </a:cxn>
            </a:cxnLst>
            <a:rect l="T12" t="T13" r="T14" b="T15"/>
            <a:pathLst>
              <a:path w="21600" h="21600" extrusionOk="0">
                <a:moveTo>
                  <a:pt x="10800" y="21600"/>
                </a:moveTo>
                <a:lnTo>
                  <a:pt x="19872" y="21600"/>
                </a:lnTo>
                <a:lnTo>
                  <a:pt x="19872" y="19623"/>
                </a:lnTo>
                <a:lnTo>
                  <a:pt x="21600" y="19623"/>
                </a:lnTo>
                <a:lnTo>
                  <a:pt x="21600" y="11104"/>
                </a:lnTo>
                <a:lnTo>
                  <a:pt x="21600" y="1217"/>
                </a:lnTo>
                <a:lnTo>
                  <a:pt x="21600" y="913"/>
                </a:lnTo>
                <a:lnTo>
                  <a:pt x="21384" y="761"/>
                </a:lnTo>
                <a:lnTo>
                  <a:pt x="21168" y="456"/>
                </a:lnTo>
                <a:lnTo>
                  <a:pt x="20952" y="304"/>
                </a:lnTo>
                <a:lnTo>
                  <a:pt x="20736" y="152"/>
                </a:lnTo>
                <a:lnTo>
                  <a:pt x="20520" y="0"/>
                </a:lnTo>
                <a:lnTo>
                  <a:pt x="19872" y="0"/>
                </a:lnTo>
                <a:lnTo>
                  <a:pt x="19440" y="0"/>
                </a:lnTo>
                <a:lnTo>
                  <a:pt x="10800" y="0"/>
                </a:lnTo>
                <a:lnTo>
                  <a:pt x="1944" y="0"/>
                </a:lnTo>
                <a:lnTo>
                  <a:pt x="1512" y="0"/>
                </a:lnTo>
                <a:lnTo>
                  <a:pt x="1080" y="0"/>
                </a:lnTo>
                <a:lnTo>
                  <a:pt x="648" y="152"/>
                </a:lnTo>
                <a:lnTo>
                  <a:pt x="432" y="304"/>
                </a:lnTo>
                <a:lnTo>
                  <a:pt x="216" y="456"/>
                </a:lnTo>
                <a:lnTo>
                  <a:pt x="0" y="761"/>
                </a:lnTo>
                <a:lnTo>
                  <a:pt x="0" y="913"/>
                </a:lnTo>
                <a:lnTo>
                  <a:pt x="0" y="1217"/>
                </a:lnTo>
                <a:lnTo>
                  <a:pt x="0" y="11104"/>
                </a:lnTo>
                <a:lnTo>
                  <a:pt x="0" y="19623"/>
                </a:lnTo>
                <a:lnTo>
                  <a:pt x="1728" y="19623"/>
                </a:lnTo>
                <a:lnTo>
                  <a:pt x="1728" y="21600"/>
                </a:lnTo>
                <a:lnTo>
                  <a:pt x="10800" y="21600"/>
                </a:lnTo>
                <a:close/>
              </a:path>
              <a:path w="21600" h="21600" extrusionOk="0">
                <a:moveTo>
                  <a:pt x="17496" y="11256"/>
                </a:moveTo>
                <a:lnTo>
                  <a:pt x="17712" y="11256"/>
                </a:lnTo>
                <a:lnTo>
                  <a:pt x="17928" y="11256"/>
                </a:lnTo>
                <a:lnTo>
                  <a:pt x="17928" y="11104"/>
                </a:lnTo>
                <a:lnTo>
                  <a:pt x="18144" y="11104"/>
                </a:lnTo>
                <a:lnTo>
                  <a:pt x="18144" y="10952"/>
                </a:lnTo>
                <a:lnTo>
                  <a:pt x="18144" y="10800"/>
                </a:lnTo>
                <a:lnTo>
                  <a:pt x="18144" y="2586"/>
                </a:lnTo>
                <a:lnTo>
                  <a:pt x="18144" y="2434"/>
                </a:lnTo>
                <a:lnTo>
                  <a:pt x="18144" y="2282"/>
                </a:lnTo>
                <a:lnTo>
                  <a:pt x="17928" y="2130"/>
                </a:lnTo>
                <a:lnTo>
                  <a:pt x="17712" y="1977"/>
                </a:lnTo>
                <a:lnTo>
                  <a:pt x="17496" y="1977"/>
                </a:lnTo>
                <a:lnTo>
                  <a:pt x="3888" y="1977"/>
                </a:lnTo>
                <a:lnTo>
                  <a:pt x="3672" y="1977"/>
                </a:lnTo>
                <a:lnTo>
                  <a:pt x="3456" y="1977"/>
                </a:lnTo>
                <a:lnTo>
                  <a:pt x="3456" y="2130"/>
                </a:lnTo>
                <a:lnTo>
                  <a:pt x="3240" y="2130"/>
                </a:lnTo>
                <a:lnTo>
                  <a:pt x="3240" y="2282"/>
                </a:lnTo>
                <a:lnTo>
                  <a:pt x="3024" y="2282"/>
                </a:lnTo>
                <a:lnTo>
                  <a:pt x="3024" y="2434"/>
                </a:lnTo>
                <a:lnTo>
                  <a:pt x="3024" y="2586"/>
                </a:lnTo>
                <a:lnTo>
                  <a:pt x="3024" y="10800"/>
                </a:lnTo>
                <a:lnTo>
                  <a:pt x="3024" y="10952"/>
                </a:lnTo>
                <a:lnTo>
                  <a:pt x="3240" y="11104"/>
                </a:lnTo>
                <a:lnTo>
                  <a:pt x="3456" y="11256"/>
                </a:lnTo>
                <a:lnTo>
                  <a:pt x="3672" y="11256"/>
                </a:lnTo>
                <a:lnTo>
                  <a:pt x="3888" y="11256"/>
                </a:lnTo>
                <a:lnTo>
                  <a:pt x="17496" y="11256"/>
                </a:lnTo>
                <a:moveTo>
                  <a:pt x="2808" y="19623"/>
                </a:moveTo>
                <a:lnTo>
                  <a:pt x="2808" y="19927"/>
                </a:lnTo>
                <a:lnTo>
                  <a:pt x="2808" y="21144"/>
                </a:lnTo>
                <a:lnTo>
                  <a:pt x="2808" y="21600"/>
                </a:lnTo>
                <a:lnTo>
                  <a:pt x="2808" y="19623"/>
                </a:lnTo>
                <a:moveTo>
                  <a:pt x="4104" y="19623"/>
                </a:moveTo>
                <a:lnTo>
                  <a:pt x="4104" y="19927"/>
                </a:lnTo>
                <a:lnTo>
                  <a:pt x="4104" y="21144"/>
                </a:lnTo>
                <a:lnTo>
                  <a:pt x="4104" y="21600"/>
                </a:lnTo>
                <a:lnTo>
                  <a:pt x="4104" y="19623"/>
                </a:lnTo>
                <a:moveTo>
                  <a:pt x="5184" y="19623"/>
                </a:moveTo>
                <a:lnTo>
                  <a:pt x="5184" y="19927"/>
                </a:lnTo>
                <a:lnTo>
                  <a:pt x="5184" y="21144"/>
                </a:lnTo>
                <a:lnTo>
                  <a:pt x="5184" y="21600"/>
                </a:lnTo>
                <a:lnTo>
                  <a:pt x="5184" y="19623"/>
                </a:lnTo>
                <a:moveTo>
                  <a:pt x="6480" y="19623"/>
                </a:moveTo>
                <a:lnTo>
                  <a:pt x="6480" y="19927"/>
                </a:lnTo>
                <a:lnTo>
                  <a:pt x="6480" y="21144"/>
                </a:lnTo>
                <a:lnTo>
                  <a:pt x="6480" y="21600"/>
                </a:lnTo>
                <a:lnTo>
                  <a:pt x="6480" y="19623"/>
                </a:lnTo>
                <a:moveTo>
                  <a:pt x="7560" y="19623"/>
                </a:moveTo>
                <a:lnTo>
                  <a:pt x="7560" y="19927"/>
                </a:lnTo>
                <a:lnTo>
                  <a:pt x="7560" y="21144"/>
                </a:lnTo>
                <a:lnTo>
                  <a:pt x="7560" y="21600"/>
                </a:lnTo>
                <a:lnTo>
                  <a:pt x="7560" y="19623"/>
                </a:lnTo>
                <a:moveTo>
                  <a:pt x="8856" y="19623"/>
                </a:moveTo>
                <a:lnTo>
                  <a:pt x="8856" y="19927"/>
                </a:lnTo>
                <a:lnTo>
                  <a:pt x="8856" y="21144"/>
                </a:lnTo>
                <a:lnTo>
                  <a:pt x="8856" y="21600"/>
                </a:lnTo>
                <a:lnTo>
                  <a:pt x="8856" y="19623"/>
                </a:lnTo>
                <a:moveTo>
                  <a:pt x="10152" y="19623"/>
                </a:moveTo>
                <a:lnTo>
                  <a:pt x="10152" y="19927"/>
                </a:lnTo>
                <a:lnTo>
                  <a:pt x="10152" y="21144"/>
                </a:lnTo>
                <a:lnTo>
                  <a:pt x="10152" y="21600"/>
                </a:lnTo>
                <a:lnTo>
                  <a:pt x="10152" y="19623"/>
                </a:lnTo>
                <a:moveTo>
                  <a:pt x="11232" y="19623"/>
                </a:moveTo>
                <a:lnTo>
                  <a:pt x="11232" y="19927"/>
                </a:lnTo>
                <a:lnTo>
                  <a:pt x="11232" y="21144"/>
                </a:lnTo>
                <a:lnTo>
                  <a:pt x="11232" y="21600"/>
                </a:lnTo>
                <a:lnTo>
                  <a:pt x="11232" y="19623"/>
                </a:lnTo>
                <a:moveTo>
                  <a:pt x="12528" y="19623"/>
                </a:moveTo>
                <a:lnTo>
                  <a:pt x="12528" y="19927"/>
                </a:lnTo>
                <a:lnTo>
                  <a:pt x="12528" y="21144"/>
                </a:lnTo>
                <a:lnTo>
                  <a:pt x="12528" y="21600"/>
                </a:lnTo>
                <a:lnTo>
                  <a:pt x="12528" y="19623"/>
                </a:lnTo>
                <a:moveTo>
                  <a:pt x="13608" y="19623"/>
                </a:moveTo>
                <a:lnTo>
                  <a:pt x="13608" y="19927"/>
                </a:lnTo>
                <a:lnTo>
                  <a:pt x="13608" y="21144"/>
                </a:lnTo>
                <a:lnTo>
                  <a:pt x="13608" y="21600"/>
                </a:lnTo>
                <a:lnTo>
                  <a:pt x="13608" y="19623"/>
                </a:lnTo>
                <a:moveTo>
                  <a:pt x="14904" y="19623"/>
                </a:moveTo>
                <a:lnTo>
                  <a:pt x="14904" y="19927"/>
                </a:lnTo>
                <a:lnTo>
                  <a:pt x="14904" y="21144"/>
                </a:lnTo>
                <a:lnTo>
                  <a:pt x="14904" y="21600"/>
                </a:lnTo>
                <a:lnTo>
                  <a:pt x="14904" y="19623"/>
                </a:lnTo>
                <a:moveTo>
                  <a:pt x="16200" y="19623"/>
                </a:moveTo>
                <a:lnTo>
                  <a:pt x="16200" y="19927"/>
                </a:lnTo>
                <a:lnTo>
                  <a:pt x="16200" y="21144"/>
                </a:lnTo>
                <a:lnTo>
                  <a:pt x="16200" y="21600"/>
                </a:lnTo>
                <a:lnTo>
                  <a:pt x="16200" y="19623"/>
                </a:lnTo>
                <a:moveTo>
                  <a:pt x="17280" y="19623"/>
                </a:moveTo>
                <a:lnTo>
                  <a:pt x="17280" y="19927"/>
                </a:lnTo>
                <a:lnTo>
                  <a:pt x="17280" y="21144"/>
                </a:lnTo>
                <a:lnTo>
                  <a:pt x="17280" y="21600"/>
                </a:lnTo>
                <a:lnTo>
                  <a:pt x="17280" y="19623"/>
                </a:lnTo>
                <a:moveTo>
                  <a:pt x="18576" y="19623"/>
                </a:moveTo>
                <a:lnTo>
                  <a:pt x="18576" y="19927"/>
                </a:lnTo>
                <a:lnTo>
                  <a:pt x="18576" y="21144"/>
                </a:lnTo>
                <a:lnTo>
                  <a:pt x="18576" y="21600"/>
                </a:lnTo>
                <a:lnTo>
                  <a:pt x="18576" y="19623"/>
                </a:lnTo>
                <a:moveTo>
                  <a:pt x="19872" y="19623"/>
                </a:moveTo>
                <a:lnTo>
                  <a:pt x="16848" y="19623"/>
                </a:lnTo>
                <a:lnTo>
                  <a:pt x="5400" y="19623"/>
                </a:lnTo>
                <a:lnTo>
                  <a:pt x="1728" y="19623"/>
                </a:lnTo>
                <a:lnTo>
                  <a:pt x="19872" y="19623"/>
                </a:lnTo>
                <a:moveTo>
                  <a:pt x="12096" y="14146"/>
                </a:moveTo>
                <a:lnTo>
                  <a:pt x="12096" y="13386"/>
                </a:lnTo>
                <a:lnTo>
                  <a:pt x="19224" y="13386"/>
                </a:lnTo>
                <a:lnTo>
                  <a:pt x="19224" y="14146"/>
                </a:lnTo>
                <a:lnTo>
                  <a:pt x="12096" y="14146"/>
                </a:lnTo>
              </a:path>
            </a:pathLst>
          </a:custGeom>
          <a:solidFill>
            <a:srgbClr val="FFFFCC"/>
          </a:solidFill>
          <a:ln w="9525">
            <a:solidFill>
              <a:srgbClr val="000000"/>
            </a:solidFill>
            <a:miter lim="800000"/>
            <a:headEnd/>
            <a:tailEnd/>
          </a:ln>
        </p:spPr>
        <p:txBody>
          <a:bodyPr>
            <a:prstTxWarp prst="textNoShape">
              <a:avLst/>
            </a:prstTxWarp>
          </a:bodyPr>
          <a:lstStyle/>
          <a:p>
            <a:endParaRPr lang="en-US">
              <a:latin typeface="Calibri" pitchFamily="-72" charset="0"/>
            </a:endParaRPr>
          </a:p>
        </p:txBody>
      </p:sp>
      <p:pic>
        <p:nvPicPr>
          <p:cNvPr id="91147" name="Picture 3"/>
          <p:cNvPicPr>
            <a:picLocks noChangeAspect="1" noChangeArrowheads="1"/>
          </p:cNvPicPr>
          <p:nvPr/>
        </p:nvPicPr>
        <p:blipFill>
          <a:blip r:embed="rId8"/>
          <a:srcRect/>
          <a:stretch>
            <a:fillRect/>
          </a:stretch>
        </p:blipFill>
        <p:spPr bwMode="auto">
          <a:xfrm>
            <a:off x="484188" y="5249863"/>
            <a:ext cx="514350" cy="1055687"/>
          </a:xfrm>
          <a:prstGeom prst="rect">
            <a:avLst/>
          </a:prstGeom>
          <a:noFill/>
          <a:ln w="9525">
            <a:noFill/>
            <a:miter lim="800000"/>
            <a:headEnd/>
            <a:tailEnd/>
          </a:ln>
        </p:spPr>
      </p:pic>
      <p:sp>
        <p:nvSpPr>
          <p:cNvPr id="19" name="Freeform 18"/>
          <p:cNvSpPr/>
          <p:nvPr/>
        </p:nvSpPr>
        <p:spPr>
          <a:xfrm>
            <a:off x="6477000" y="2995613"/>
            <a:ext cx="1455738" cy="839787"/>
          </a:xfrm>
          <a:custGeom>
            <a:avLst/>
            <a:gdLst>
              <a:gd name="connsiteX0" fmla="*/ 0 w 1455753"/>
              <a:gd name="connsiteY0" fmla="*/ 429208 h 839755"/>
              <a:gd name="connsiteX1" fmla="*/ 93306 w 1455753"/>
              <a:gd name="connsiteY1" fmla="*/ 270588 h 839755"/>
              <a:gd name="connsiteX2" fmla="*/ 186613 w 1455753"/>
              <a:gd name="connsiteY2" fmla="*/ 195943 h 839755"/>
              <a:gd name="connsiteX3" fmla="*/ 251927 w 1455753"/>
              <a:gd name="connsiteY3" fmla="*/ 121298 h 839755"/>
              <a:gd name="connsiteX4" fmla="*/ 326572 w 1455753"/>
              <a:gd name="connsiteY4" fmla="*/ 74645 h 839755"/>
              <a:gd name="connsiteX5" fmla="*/ 382555 w 1455753"/>
              <a:gd name="connsiteY5" fmla="*/ 46653 h 839755"/>
              <a:gd name="connsiteX6" fmla="*/ 578498 w 1455753"/>
              <a:gd name="connsiteY6" fmla="*/ 0 h 839755"/>
              <a:gd name="connsiteX7" fmla="*/ 783772 w 1455753"/>
              <a:gd name="connsiteY7" fmla="*/ 27992 h 839755"/>
              <a:gd name="connsiteX8" fmla="*/ 951723 w 1455753"/>
              <a:gd name="connsiteY8" fmla="*/ 93306 h 839755"/>
              <a:gd name="connsiteX9" fmla="*/ 1240972 w 1455753"/>
              <a:gd name="connsiteY9" fmla="*/ 261257 h 839755"/>
              <a:gd name="connsiteX10" fmla="*/ 1306286 w 1455753"/>
              <a:gd name="connsiteY10" fmla="*/ 317241 h 839755"/>
              <a:gd name="connsiteX11" fmla="*/ 1362270 w 1455753"/>
              <a:gd name="connsiteY11" fmla="*/ 401216 h 839755"/>
              <a:gd name="connsiteX12" fmla="*/ 1418253 w 1455753"/>
              <a:gd name="connsiteY12" fmla="*/ 513184 h 839755"/>
              <a:gd name="connsiteX13" fmla="*/ 1446245 w 1455753"/>
              <a:gd name="connsiteY13" fmla="*/ 569167 h 839755"/>
              <a:gd name="connsiteX14" fmla="*/ 1455576 w 1455753"/>
              <a:gd name="connsiteY14" fmla="*/ 615820 h 839755"/>
              <a:gd name="connsiteX15" fmla="*/ 1418253 w 1455753"/>
              <a:gd name="connsiteY15" fmla="*/ 699796 h 839755"/>
              <a:gd name="connsiteX16" fmla="*/ 1380931 w 1455753"/>
              <a:gd name="connsiteY16" fmla="*/ 727788 h 839755"/>
              <a:gd name="connsiteX17" fmla="*/ 1352939 w 1455753"/>
              <a:gd name="connsiteY17" fmla="*/ 755779 h 839755"/>
              <a:gd name="connsiteX18" fmla="*/ 1324947 w 1455753"/>
              <a:gd name="connsiteY18" fmla="*/ 774441 h 839755"/>
              <a:gd name="connsiteX19" fmla="*/ 1324947 w 1455753"/>
              <a:gd name="connsiteY19" fmla="*/ 839755 h 839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5753" h="839755">
                <a:moveTo>
                  <a:pt x="0" y="429208"/>
                </a:moveTo>
                <a:cubicBezTo>
                  <a:pt x="25452" y="352850"/>
                  <a:pt x="21254" y="346642"/>
                  <a:pt x="93306" y="270588"/>
                </a:cubicBezTo>
                <a:cubicBezTo>
                  <a:pt x="120699" y="241673"/>
                  <a:pt x="157609" y="223241"/>
                  <a:pt x="186613" y="195943"/>
                </a:cubicBezTo>
                <a:cubicBezTo>
                  <a:pt x="210689" y="173284"/>
                  <a:pt x="226943" y="142951"/>
                  <a:pt x="251927" y="121298"/>
                </a:cubicBezTo>
                <a:cubicBezTo>
                  <a:pt x="274100" y="102081"/>
                  <a:pt x="301096" y="89203"/>
                  <a:pt x="326572" y="74645"/>
                </a:cubicBezTo>
                <a:cubicBezTo>
                  <a:pt x="344687" y="64294"/>
                  <a:pt x="362762" y="53251"/>
                  <a:pt x="382555" y="46653"/>
                </a:cubicBezTo>
                <a:cubicBezTo>
                  <a:pt x="417502" y="35004"/>
                  <a:pt x="535109" y="9642"/>
                  <a:pt x="578498" y="0"/>
                </a:cubicBezTo>
                <a:cubicBezTo>
                  <a:pt x="646923" y="9331"/>
                  <a:pt x="716776" y="11243"/>
                  <a:pt x="783772" y="27992"/>
                </a:cubicBezTo>
                <a:cubicBezTo>
                  <a:pt x="842047" y="42561"/>
                  <a:pt x="897490" y="67481"/>
                  <a:pt x="951723" y="93306"/>
                </a:cubicBezTo>
                <a:cubicBezTo>
                  <a:pt x="1048417" y="139351"/>
                  <a:pt x="1154094" y="192996"/>
                  <a:pt x="1240972" y="261257"/>
                </a:cubicBezTo>
                <a:cubicBezTo>
                  <a:pt x="1263519" y="278973"/>
                  <a:pt x="1286010" y="296965"/>
                  <a:pt x="1306286" y="317241"/>
                </a:cubicBezTo>
                <a:cubicBezTo>
                  <a:pt x="1322866" y="333821"/>
                  <a:pt x="1352275" y="382336"/>
                  <a:pt x="1362270" y="401216"/>
                </a:cubicBezTo>
                <a:cubicBezTo>
                  <a:pt x="1381794" y="438095"/>
                  <a:pt x="1399592" y="475861"/>
                  <a:pt x="1418253" y="513184"/>
                </a:cubicBezTo>
                <a:lnTo>
                  <a:pt x="1446245" y="569167"/>
                </a:lnTo>
                <a:cubicBezTo>
                  <a:pt x="1449355" y="584718"/>
                  <a:pt x="1457012" y="600026"/>
                  <a:pt x="1455576" y="615820"/>
                </a:cubicBezTo>
                <a:cubicBezTo>
                  <a:pt x="1453728" y="636149"/>
                  <a:pt x="1436220" y="681829"/>
                  <a:pt x="1418253" y="699796"/>
                </a:cubicBezTo>
                <a:cubicBezTo>
                  <a:pt x="1407257" y="710792"/>
                  <a:pt x="1392738" y="717668"/>
                  <a:pt x="1380931" y="727788"/>
                </a:cubicBezTo>
                <a:cubicBezTo>
                  <a:pt x="1370912" y="736375"/>
                  <a:pt x="1363076" y="747332"/>
                  <a:pt x="1352939" y="755779"/>
                </a:cubicBezTo>
                <a:cubicBezTo>
                  <a:pt x="1344324" y="762958"/>
                  <a:pt x="1328493" y="763802"/>
                  <a:pt x="1324947" y="774441"/>
                </a:cubicBezTo>
                <a:cubicBezTo>
                  <a:pt x="1318062" y="795095"/>
                  <a:pt x="1324947" y="817984"/>
                  <a:pt x="1324947" y="839755"/>
                </a:cubicBezTo>
              </a:path>
            </a:pathLst>
          </a:custGeom>
          <a:ln w="5715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nvGrpSpPr>
          <p:cNvPr id="91149" name="Group 23"/>
          <p:cNvGrpSpPr>
            <a:grpSpLocks/>
          </p:cNvGrpSpPr>
          <p:nvPr/>
        </p:nvGrpSpPr>
        <p:grpSpPr bwMode="auto">
          <a:xfrm>
            <a:off x="7270750" y="3967163"/>
            <a:ext cx="1425575" cy="1187450"/>
            <a:chOff x="7091810" y="4367212"/>
            <a:chExt cx="1425296" cy="1188222"/>
          </a:xfrm>
        </p:grpSpPr>
        <p:pic>
          <p:nvPicPr>
            <p:cNvPr id="91161" name="Picture 3"/>
            <p:cNvPicPr>
              <a:picLocks noChangeAspect="1" noChangeArrowheads="1"/>
            </p:cNvPicPr>
            <p:nvPr/>
          </p:nvPicPr>
          <p:blipFill>
            <a:blip r:embed="rId9"/>
            <a:srcRect/>
            <a:stretch>
              <a:fillRect/>
            </a:stretch>
          </p:blipFill>
          <p:spPr bwMode="auto">
            <a:xfrm>
              <a:off x="7091810" y="4367212"/>
              <a:ext cx="1425296" cy="1188222"/>
            </a:xfrm>
            <a:prstGeom prst="rect">
              <a:avLst/>
            </a:prstGeom>
            <a:noFill/>
            <a:ln w="9525">
              <a:noFill/>
              <a:miter lim="800000"/>
              <a:headEnd/>
              <a:tailEnd/>
            </a:ln>
          </p:spPr>
        </p:pic>
        <p:sp>
          <p:nvSpPr>
            <p:cNvPr id="23" name="Rectangle 22"/>
            <p:cNvSpPr/>
            <p:nvPr/>
          </p:nvSpPr>
          <p:spPr>
            <a:xfrm>
              <a:off x="8001270" y="4367212"/>
              <a:ext cx="457111" cy="2351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6" name="Left Arrow Callout 25"/>
          <p:cNvSpPr/>
          <p:nvPr/>
        </p:nvSpPr>
        <p:spPr>
          <a:xfrm>
            <a:off x="2311400" y="5334000"/>
            <a:ext cx="3244850" cy="400050"/>
          </a:xfrm>
          <a:prstGeom prst="leftArrowCallout">
            <a:avLst>
              <a:gd name="adj1" fmla="val 25000"/>
              <a:gd name="adj2" fmla="val 25000"/>
              <a:gd name="adj3" fmla="val 25000"/>
              <a:gd name="adj4" fmla="val 90492"/>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marL="171450" indent="-171450" fontAlgn="auto">
              <a:spcBef>
                <a:spcPts val="0"/>
              </a:spcBef>
              <a:spcAft>
                <a:spcPts val="0"/>
              </a:spcAft>
              <a:buFont typeface="Wingdings" pitchFamily="2" charset="2"/>
              <a:buChar char="Ø"/>
              <a:defRPr/>
            </a:pPr>
            <a:r>
              <a:rPr lang="en-US" sz="1000" dirty="0">
                <a:solidFill>
                  <a:schemeClr val="tx1"/>
                </a:solidFill>
              </a:rPr>
              <a:t>Students use slider or text input box to change T.</a:t>
            </a:r>
          </a:p>
          <a:p>
            <a:pPr marL="171450" indent="-171450" fontAlgn="auto">
              <a:spcBef>
                <a:spcPts val="0"/>
              </a:spcBef>
              <a:spcAft>
                <a:spcPts val="0"/>
              </a:spcAft>
              <a:buFont typeface="Wingdings" pitchFamily="2" charset="2"/>
              <a:buChar char="Ø"/>
              <a:defRPr/>
            </a:pPr>
            <a:r>
              <a:rPr lang="en-US" sz="1000" dirty="0">
                <a:solidFill>
                  <a:schemeClr val="tx1"/>
                </a:solidFill>
              </a:rPr>
              <a:t>The spectrum readout changes accordingly.</a:t>
            </a:r>
            <a:endParaRPr lang="en-US" sz="1000" dirty="0">
              <a:solidFill>
                <a:schemeClr val="tx1"/>
              </a:solidFill>
            </a:endParaRPr>
          </a:p>
        </p:txBody>
      </p:sp>
      <p:sp>
        <p:nvSpPr>
          <p:cNvPr id="29" name="Rounded Rectangle 28"/>
          <p:cNvSpPr/>
          <p:nvPr/>
        </p:nvSpPr>
        <p:spPr>
          <a:xfrm>
            <a:off x="4322763" y="6291263"/>
            <a:ext cx="3733800" cy="442912"/>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fontAlgn="auto">
              <a:spcBef>
                <a:spcPts val="0"/>
              </a:spcBef>
              <a:spcAft>
                <a:spcPts val="0"/>
              </a:spcAft>
              <a:defRPr/>
            </a:pPr>
            <a:r>
              <a:rPr lang="en-US" sz="1000" dirty="0">
                <a:solidFill>
                  <a:schemeClr val="tx1"/>
                </a:solidFill>
              </a:rPr>
              <a:t>Students will be able to click on this button  to overlay their theoretical spectrum with the given stellar spectrum above.</a:t>
            </a:r>
            <a:endParaRPr lang="en-US" sz="1000" dirty="0">
              <a:solidFill>
                <a:schemeClr val="tx1"/>
              </a:solidFill>
            </a:endParaRPr>
          </a:p>
        </p:txBody>
      </p:sp>
      <p:cxnSp>
        <p:nvCxnSpPr>
          <p:cNvPr id="31" name="Straight Arrow Connector 30"/>
          <p:cNvCxnSpPr>
            <a:stCxn id="29" idx="0"/>
            <a:endCxn id="28" idx="2"/>
          </p:cNvCxnSpPr>
          <p:nvPr/>
        </p:nvCxnSpPr>
        <p:spPr>
          <a:xfrm flipV="1">
            <a:off x="6189663" y="5756275"/>
            <a:ext cx="1611312" cy="53498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7250113" y="5313363"/>
            <a:ext cx="1101725" cy="4429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t>COMPARE SPECTRUM</a:t>
            </a:r>
            <a:endParaRPr lang="en-US" sz="1400" b="1" dirty="0"/>
          </a:p>
        </p:txBody>
      </p:sp>
      <p:sp>
        <p:nvSpPr>
          <p:cNvPr id="32" name="Rounded Rectangle 31"/>
          <p:cNvSpPr/>
          <p:nvPr/>
        </p:nvSpPr>
        <p:spPr>
          <a:xfrm>
            <a:off x="4187825" y="1296988"/>
            <a:ext cx="4770438" cy="782637"/>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fontAlgn="auto">
              <a:spcBef>
                <a:spcPts val="0"/>
              </a:spcBef>
              <a:spcAft>
                <a:spcPts val="0"/>
              </a:spcAft>
              <a:defRPr/>
            </a:pPr>
            <a:r>
              <a:rPr lang="en-US" sz="1000" dirty="0">
                <a:solidFill>
                  <a:schemeClr val="tx1"/>
                </a:solidFill>
              </a:rPr>
              <a:t>The stellar spectrum will be presented to them.</a:t>
            </a:r>
          </a:p>
          <a:p>
            <a:pPr marL="742950" lvl="1" indent="-285750" fontAlgn="auto">
              <a:spcBef>
                <a:spcPts val="0"/>
              </a:spcBef>
              <a:spcAft>
                <a:spcPts val="0"/>
              </a:spcAft>
              <a:buFont typeface="Wingdings" pitchFamily="2" charset="2"/>
              <a:buChar char="Ø"/>
              <a:defRPr/>
            </a:pPr>
            <a:r>
              <a:rPr lang="en-US" sz="1000" dirty="0">
                <a:solidFill>
                  <a:schemeClr val="tx1"/>
                </a:solidFill>
              </a:rPr>
              <a:t>The rainbow graphic overlaying the wavelengths of the visible region should be present in this spectrum.</a:t>
            </a:r>
          </a:p>
          <a:p>
            <a:pPr marL="742950" lvl="1" indent="-285750" fontAlgn="auto">
              <a:spcBef>
                <a:spcPts val="0"/>
              </a:spcBef>
              <a:spcAft>
                <a:spcPts val="0"/>
              </a:spcAft>
              <a:buFont typeface="Wingdings" pitchFamily="2" charset="2"/>
              <a:buChar char="Ø"/>
              <a:defRPr/>
            </a:pPr>
            <a:r>
              <a:rPr lang="en-US" sz="1000" dirty="0">
                <a:solidFill>
                  <a:schemeClr val="tx1"/>
                </a:solidFill>
              </a:rPr>
              <a:t>Students should be able to zoom in/out on both axes.</a:t>
            </a:r>
            <a:endParaRPr lang="en-US" sz="1000" dirty="0">
              <a:solidFill>
                <a:schemeClr val="tx1"/>
              </a:solidFill>
            </a:endParaRPr>
          </a:p>
        </p:txBody>
      </p:sp>
      <p:cxnSp>
        <p:nvCxnSpPr>
          <p:cNvPr id="33" name="Straight Arrow Connector 32"/>
          <p:cNvCxnSpPr>
            <a:stCxn id="32" idx="1"/>
          </p:cNvCxnSpPr>
          <p:nvPr/>
        </p:nvCxnSpPr>
        <p:spPr>
          <a:xfrm flipH="1">
            <a:off x="3581400" y="1689100"/>
            <a:ext cx="606425" cy="12223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493713" y="2895600"/>
            <a:ext cx="2690812" cy="442913"/>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fontAlgn="auto">
              <a:spcBef>
                <a:spcPts val="0"/>
              </a:spcBef>
              <a:spcAft>
                <a:spcPts val="0"/>
              </a:spcAft>
              <a:defRPr/>
            </a:pPr>
            <a:r>
              <a:rPr lang="en-US" sz="1000" dirty="0">
                <a:solidFill>
                  <a:schemeClr val="tx1"/>
                </a:solidFill>
              </a:rPr>
              <a:t>The color and brightness of their theoretical star will change as they change T.</a:t>
            </a:r>
            <a:endParaRPr lang="en-US" sz="1000" dirty="0">
              <a:solidFill>
                <a:schemeClr val="tx1"/>
              </a:solidFill>
            </a:endParaRPr>
          </a:p>
        </p:txBody>
      </p:sp>
      <p:cxnSp>
        <p:nvCxnSpPr>
          <p:cNvPr id="37" name="Straight Arrow Connector 36"/>
          <p:cNvCxnSpPr>
            <a:stCxn id="35" idx="2"/>
            <a:endCxn id="20" idx="0"/>
          </p:cNvCxnSpPr>
          <p:nvPr/>
        </p:nvCxnSpPr>
        <p:spPr>
          <a:xfrm flipH="1">
            <a:off x="692150" y="3338513"/>
            <a:ext cx="1146175" cy="358775"/>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4221163" y="2498725"/>
            <a:ext cx="4770437" cy="442913"/>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fontAlgn="auto">
              <a:spcBef>
                <a:spcPts val="0"/>
              </a:spcBef>
              <a:spcAft>
                <a:spcPts val="0"/>
              </a:spcAft>
              <a:defRPr/>
            </a:pPr>
            <a:r>
              <a:rPr lang="en-US" sz="1000" dirty="0">
                <a:solidFill>
                  <a:schemeClr val="tx1"/>
                </a:solidFill>
              </a:rPr>
              <a:t>The predicted spectrum will appear as a smooth line of a different color on the same plot so that they can compare the two.</a:t>
            </a:r>
          </a:p>
        </p:txBody>
      </p:sp>
      <p:cxnSp>
        <p:nvCxnSpPr>
          <p:cNvPr id="39" name="Straight Arrow Connector 38"/>
          <p:cNvCxnSpPr>
            <a:stCxn id="38" idx="0"/>
          </p:cNvCxnSpPr>
          <p:nvPr/>
        </p:nvCxnSpPr>
        <p:spPr>
          <a:xfrm flipH="1" flipV="1">
            <a:off x="1800225" y="2079625"/>
            <a:ext cx="4805363" cy="41910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6" name="Rounded Rectangle 45"/>
          <p:cNvSpPr/>
          <p:nvPr/>
        </p:nvSpPr>
        <p:spPr>
          <a:xfrm>
            <a:off x="1714500" y="393700"/>
            <a:ext cx="5791200" cy="341313"/>
          </a:xfrm>
          <a:prstGeom prst="round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anchor="ctr">
            <a:spAutoFit/>
          </a:bodyPr>
          <a:lstStyle/>
          <a:p>
            <a:pPr fontAlgn="auto">
              <a:spcBef>
                <a:spcPts val="0"/>
              </a:spcBef>
              <a:spcAft>
                <a:spcPts val="0"/>
              </a:spcAft>
              <a:defRPr/>
            </a:pPr>
            <a:r>
              <a:rPr lang="en-US" sz="1400" dirty="0"/>
              <a:t>In this mode the students will be presented with an actual stellar spectrum.</a:t>
            </a: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5" name="Title 1"/>
          <p:cNvSpPr>
            <a:spLocks noGrp="1"/>
          </p:cNvSpPr>
          <p:nvPr>
            <p:ph type="title"/>
          </p:nvPr>
        </p:nvSpPr>
        <p:spPr>
          <a:xfrm>
            <a:off x="457200" y="-76200"/>
            <a:ext cx="8229600" cy="715963"/>
          </a:xfrm>
        </p:spPr>
        <p:txBody>
          <a:bodyPr/>
          <a:lstStyle/>
          <a:p>
            <a:r>
              <a:rPr lang="en-US" sz="2400" b="1" smtClean="0">
                <a:solidFill>
                  <a:srgbClr val="C00000"/>
                </a:solidFill>
              </a:rPr>
              <a:t>Spectra of Hot Objects</a:t>
            </a:r>
          </a:p>
        </p:txBody>
      </p:sp>
      <p:sp>
        <p:nvSpPr>
          <p:cNvPr id="3" name="Content Placeholder 2"/>
          <p:cNvSpPr>
            <a:spLocks noGrp="1" noRot="1" noChangeAspect="1" noMove="1" noResize="1" noEditPoints="1" noAdjustHandles="1" noChangeArrowheads="1" noChangeShapeType="1" noTextEdit="1"/>
          </p:cNvSpPr>
          <p:nvPr>
            <p:ph idx="1"/>
          </p:nvPr>
        </p:nvSpPr>
        <p:spPr>
          <a:xfrm>
            <a:off x="99999" y="457200"/>
            <a:ext cx="8610600" cy="1905000"/>
          </a:xfrm>
          <a:blipFill rotWithShape="1">
            <a:blip r:embed="rId3"/>
            <a:stretch>
              <a:fillRect l="-212" t="-319" b="-15335"/>
            </a:stretch>
          </a:blipFill>
        </p:spPr>
        <p:txBody>
          <a:bodyPr rtlCol="0">
            <a:normAutofit/>
          </a:bodyPr>
          <a:lstStyle/>
          <a:p>
            <a:pPr fontAlgn="auto">
              <a:spcAft>
                <a:spcPts val="0"/>
              </a:spcAft>
              <a:buFont typeface="Arial" pitchFamily="34" charset="0"/>
              <a:buChar char="•"/>
              <a:defRPr/>
            </a:pPr>
            <a:r>
              <a:rPr lang="en-US">
                <a:noFill/>
                <a:ea typeface="+mn-ea"/>
                <a:cs typeface="+mn-cs"/>
              </a:rPr>
              <a:t> </a:t>
            </a:r>
          </a:p>
        </p:txBody>
      </p:sp>
      <p:sp>
        <p:nvSpPr>
          <p:cNvPr id="4" name="Rounded Rectangle 3"/>
          <p:cNvSpPr/>
          <p:nvPr/>
        </p:nvSpPr>
        <p:spPr>
          <a:xfrm>
            <a:off x="152400" y="3886200"/>
            <a:ext cx="8839200" cy="297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t>Spectroscopy Simulation (SIM-Spec):</a:t>
            </a:r>
          </a:p>
          <a:p>
            <a:pPr algn="ctr" fontAlgn="auto">
              <a:spcBef>
                <a:spcPts val="0"/>
              </a:spcBef>
              <a:spcAft>
                <a:spcPts val="0"/>
              </a:spcAft>
              <a:defRPr/>
            </a:pPr>
            <a:r>
              <a:rPr lang="en-US" sz="3200" dirty="0"/>
              <a:t>Blackbody (</a:t>
            </a:r>
            <a:r>
              <a:rPr lang="en-US" sz="3200" i="1" dirty="0"/>
              <a:t>c.f. </a:t>
            </a:r>
            <a:r>
              <a:rPr lang="en-US" sz="3200" i="1" dirty="0"/>
              <a:t>slides #6-8</a:t>
            </a:r>
            <a:r>
              <a:rPr lang="en-US" sz="3200" dirty="0"/>
              <a:t>)</a:t>
            </a:r>
            <a:endParaRPr lang="en-US" sz="3200" dirty="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3" name="Title 1"/>
          <p:cNvSpPr>
            <a:spLocks noGrp="1"/>
          </p:cNvSpPr>
          <p:nvPr>
            <p:ph type="title"/>
          </p:nvPr>
        </p:nvSpPr>
        <p:spPr>
          <a:xfrm>
            <a:off x="457200" y="-76200"/>
            <a:ext cx="8229600" cy="715963"/>
          </a:xfrm>
        </p:spPr>
        <p:txBody>
          <a:bodyPr/>
          <a:lstStyle/>
          <a:p>
            <a:r>
              <a:rPr lang="en-US" sz="2400" b="1" smtClean="0">
                <a:solidFill>
                  <a:srgbClr val="C00000"/>
                </a:solidFill>
              </a:rPr>
              <a:t>Spectra of Hot Objects</a:t>
            </a:r>
          </a:p>
        </p:txBody>
      </p:sp>
      <p:sp>
        <p:nvSpPr>
          <p:cNvPr id="95234" name="Content Placeholder 2"/>
          <p:cNvSpPr>
            <a:spLocks noGrp="1"/>
          </p:cNvSpPr>
          <p:nvPr>
            <p:ph idx="1"/>
          </p:nvPr>
        </p:nvSpPr>
        <p:spPr>
          <a:xfrm>
            <a:off x="152400" y="990600"/>
            <a:ext cx="8610600" cy="1295400"/>
          </a:xfrm>
        </p:spPr>
        <p:txBody>
          <a:bodyPr/>
          <a:lstStyle/>
          <a:p>
            <a:pPr>
              <a:buFont typeface="Calibri" pitchFamily="-72" charset="0"/>
              <a:buAutoNum type="arabicPeriod"/>
            </a:pPr>
            <a:r>
              <a:rPr lang="en-US" sz="1400" smtClean="0"/>
              <a:t>Select the oven coil and place it in the sample holder.</a:t>
            </a:r>
          </a:p>
          <a:p>
            <a:pPr>
              <a:buFont typeface="Calibri" pitchFamily="-72" charset="0"/>
              <a:buAutoNum type="arabicPeriod"/>
            </a:pPr>
            <a:r>
              <a:rPr lang="en-US" sz="1400" smtClean="0"/>
              <a:t>Set the temperature of the sample to 375 </a:t>
            </a:r>
            <a:r>
              <a:rPr lang="en-US" sz="1400" smtClean="0">
                <a:sym typeface="Symbol" pitchFamily="-72" charset="2"/>
              </a:rPr>
              <a:t></a:t>
            </a:r>
            <a:r>
              <a:rPr lang="en-US" sz="1400" smtClean="0"/>
              <a:t>F; the optimum chocolate chip cookie baking temperature.  Notice that the SIM Spec uses a kelivn temperature scale.</a:t>
            </a:r>
          </a:p>
          <a:p>
            <a:pPr>
              <a:buFont typeface="Calibri" pitchFamily="-72" charset="0"/>
              <a:buAutoNum type="arabicPeriod"/>
            </a:pPr>
            <a:r>
              <a:rPr lang="en-US" sz="1400" smtClean="0"/>
              <a:t>Note the general features of the spectrum; shape, intensity values, wavelength region where the oven is emitting light (you can scroll over the spectrum and see the values in the lower right-hand corner of the display.</a:t>
            </a:r>
          </a:p>
          <a:p>
            <a:pPr>
              <a:buFont typeface="Calibri" pitchFamily="-72" charset="0"/>
              <a:buAutoNum type="arabicPeriod"/>
            </a:pPr>
            <a:endParaRPr lang="en-US" sz="1400" smtClean="0"/>
          </a:p>
        </p:txBody>
      </p:sp>
      <p:sp>
        <p:nvSpPr>
          <p:cNvPr id="4" name="Rounded Rectangle 3"/>
          <p:cNvSpPr/>
          <p:nvPr/>
        </p:nvSpPr>
        <p:spPr>
          <a:xfrm>
            <a:off x="152400" y="3886200"/>
            <a:ext cx="8839200" cy="297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t>Spectroscopy Simulation (SIM-Spec):</a:t>
            </a:r>
          </a:p>
          <a:p>
            <a:pPr algn="ctr" fontAlgn="auto">
              <a:spcBef>
                <a:spcPts val="0"/>
              </a:spcBef>
              <a:spcAft>
                <a:spcPts val="0"/>
              </a:spcAft>
              <a:defRPr/>
            </a:pPr>
            <a:r>
              <a:rPr lang="en-US" sz="3200" dirty="0"/>
              <a:t>Blackbody (</a:t>
            </a:r>
            <a:r>
              <a:rPr lang="en-US" sz="3200" i="1" dirty="0"/>
              <a:t>c.f. </a:t>
            </a:r>
            <a:r>
              <a:rPr lang="en-US" sz="3200" i="1" dirty="0"/>
              <a:t>slides #6-8</a:t>
            </a:r>
            <a:r>
              <a:rPr lang="en-US" sz="3200" dirty="0"/>
              <a:t>)</a:t>
            </a:r>
            <a:endParaRPr lang="en-US" sz="3200" dirty="0"/>
          </a:p>
        </p:txBody>
      </p:sp>
      <p:sp>
        <p:nvSpPr>
          <p:cNvPr id="95236" name="TextBox 4"/>
          <p:cNvSpPr txBox="1">
            <a:spLocks noChangeArrowheads="1"/>
          </p:cNvSpPr>
          <p:nvPr/>
        </p:nvSpPr>
        <p:spPr bwMode="auto">
          <a:xfrm>
            <a:off x="466725" y="2362200"/>
            <a:ext cx="8677275" cy="1154113"/>
          </a:xfrm>
          <a:prstGeom prst="rect">
            <a:avLst/>
          </a:prstGeom>
          <a:noFill/>
          <a:ln w="9525">
            <a:noFill/>
            <a:miter lim="800000"/>
            <a:headEnd/>
            <a:tailEnd/>
          </a:ln>
        </p:spPr>
        <p:txBody>
          <a:bodyPr>
            <a:prstTxWarp prst="textNoShape">
              <a:avLst/>
            </a:prstTxWarp>
            <a:spAutoFit/>
          </a:bodyPr>
          <a:lstStyle/>
          <a:p>
            <a:pPr>
              <a:spcAft>
                <a:spcPts val="600"/>
              </a:spcAft>
            </a:pPr>
            <a:r>
              <a:rPr lang="en-US" sz="1600" b="1" u="sng">
                <a:solidFill>
                  <a:srgbClr val="0070C0"/>
                </a:solidFill>
                <a:latin typeface="Calibri" pitchFamily="-72" charset="0"/>
              </a:rPr>
              <a:t>QUESTION (G):</a:t>
            </a:r>
            <a:r>
              <a:rPr lang="en-US" sz="1600" b="1">
                <a:solidFill>
                  <a:srgbClr val="0070C0"/>
                </a:solidFill>
                <a:latin typeface="Calibri" pitchFamily="-72" charset="0"/>
              </a:rPr>
              <a:t>  </a:t>
            </a:r>
            <a:r>
              <a:rPr lang="en-US" sz="1600">
                <a:latin typeface="Calibri" pitchFamily="-72" charset="0"/>
              </a:rPr>
              <a:t>At what wavelength (in nm) does the oven emit the most photons (maximum intensity)?</a:t>
            </a:r>
          </a:p>
          <a:p>
            <a:r>
              <a:rPr lang="en-US" sz="1600" b="1" u="sng">
                <a:solidFill>
                  <a:srgbClr val="0070C0"/>
                </a:solidFill>
                <a:latin typeface="Calibri" pitchFamily="-72" charset="0"/>
              </a:rPr>
              <a:t>QUESTION (G):</a:t>
            </a:r>
            <a:r>
              <a:rPr lang="en-US" sz="1600">
                <a:latin typeface="Calibri" pitchFamily="-72" charset="0"/>
              </a:rPr>
              <a:t>  In what region of the EM spectrum are the majority of the photons emitted by the hot oven? [M.C.]</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Title 1"/>
          <p:cNvSpPr>
            <a:spLocks noGrp="1"/>
          </p:cNvSpPr>
          <p:nvPr>
            <p:ph type="title"/>
          </p:nvPr>
        </p:nvSpPr>
        <p:spPr>
          <a:xfrm>
            <a:off x="522288" y="152400"/>
            <a:ext cx="8229600" cy="792163"/>
          </a:xfrm>
        </p:spPr>
        <p:txBody>
          <a:bodyPr/>
          <a:lstStyle/>
          <a:p>
            <a:r>
              <a:rPr lang="en-US" sz="2400" b="1" smtClean="0"/>
              <a:t>Some ideas for the simulation component layout.</a:t>
            </a:r>
          </a:p>
        </p:txBody>
      </p:sp>
      <p:sp>
        <p:nvSpPr>
          <p:cNvPr id="23554" name="Rectangle 2"/>
          <p:cNvSpPr>
            <a:spLocks noChangeArrowheads="1"/>
          </p:cNvSpPr>
          <p:nvPr/>
        </p:nvSpPr>
        <p:spPr bwMode="auto">
          <a:xfrm>
            <a:off x="304800" y="3074988"/>
            <a:ext cx="4572000" cy="457200"/>
          </a:xfrm>
          <a:prstGeom prst="rect">
            <a:avLst/>
          </a:prstGeom>
          <a:noFill/>
          <a:ln w="9525">
            <a:noFill/>
            <a:miter lim="800000"/>
            <a:headEnd/>
            <a:tailEnd/>
          </a:ln>
        </p:spPr>
        <p:txBody>
          <a:bodyPr>
            <a:prstTxWarp prst="textNoShape">
              <a:avLst/>
            </a:prstTxWarp>
            <a:spAutoFit/>
          </a:bodyPr>
          <a:lstStyle/>
          <a:p>
            <a:r>
              <a:rPr lang="en-US" sz="1200">
                <a:latin typeface="Calibri" pitchFamily="-72" charset="0"/>
                <a:hlinkClick r:id="rId3"/>
              </a:rPr>
              <a:t>http://chemwiki.ucdavis.edu/Wikitexts/UCD_Chem_2A/ChemWiki_Module_Topics/Electrons_in_Atoms/Atomic_Spectra</a:t>
            </a:r>
            <a:endParaRPr lang="en-US" sz="1200">
              <a:latin typeface="Calibri" pitchFamily="-72" charset="0"/>
            </a:endParaRPr>
          </a:p>
        </p:txBody>
      </p:sp>
      <p:pic>
        <p:nvPicPr>
          <p:cNvPr id="23555" name="Picture 2" descr="http://chemwiki.ucdavis.edu/@api/deki/files/7497/=Hydrogen_emission_spectroscopy.jpg"/>
          <p:cNvPicPr>
            <a:picLocks noChangeAspect="1" noChangeArrowheads="1"/>
          </p:cNvPicPr>
          <p:nvPr/>
        </p:nvPicPr>
        <p:blipFill>
          <a:blip r:embed="rId4"/>
          <a:srcRect b="47807"/>
          <a:stretch>
            <a:fillRect/>
          </a:stretch>
        </p:blipFill>
        <p:spPr bwMode="auto">
          <a:xfrm>
            <a:off x="333375" y="914400"/>
            <a:ext cx="3806825" cy="2147888"/>
          </a:xfrm>
          <a:prstGeom prst="rect">
            <a:avLst/>
          </a:prstGeom>
          <a:noFill/>
          <a:ln w="9525">
            <a:noFill/>
            <a:miter lim="800000"/>
            <a:headEnd/>
            <a:tailEnd/>
          </a:ln>
        </p:spPr>
      </p:pic>
      <p:sp>
        <p:nvSpPr>
          <p:cNvPr id="23556" name="Rectangle 3"/>
          <p:cNvSpPr>
            <a:spLocks noChangeArrowheads="1"/>
          </p:cNvSpPr>
          <p:nvPr/>
        </p:nvSpPr>
        <p:spPr bwMode="auto">
          <a:xfrm>
            <a:off x="304800" y="6249988"/>
            <a:ext cx="4572000" cy="457200"/>
          </a:xfrm>
          <a:prstGeom prst="rect">
            <a:avLst/>
          </a:prstGeom>
          <a:noFill/>
          <a:ln w="9525">
            <a:noFill/>
            <a:miter lim="800000"/>
            <a:headEnd/>
            <a:tailEnd/>
          </a:ln>
        </p:spPr>
        <p:txBody>
          <a:bodyPr>
            <a:prstTxWarp prst="textNoShape">
              <a:avLst/>
            </a:prstTxWarp>
            <a:spAutoFit/>
          </a:bodyPr>
          <a:lstStyle/>
          <a:p>
            <a:r>
              <a:rPr lang="en-US" sz="1200">
                <a:latin typeface="Calibri" pitchFamily="-72" charset="0"/>
                <a:hlinkClick r:id="rId5"/>
              </a:rPr>
              <a:t>http://chemed.chem.purdue.edu/genchem/topicreview/bp/ch6/bohr.html</a:t>
            </a:r>
            <a:endParaRPr lang="en-US" sz="1200">
              <a:latin typeface="Calibri" pitchFamily="-72" charset="0"/>
            </a:endParaRPr>
          </a:p>
        </p:txBody>
      </p:sp>
      <p:pic>
        <p:nvPicPr>
          <p:cNvPr id="23557" name="Picture 4"/>
          <p:cNvPicPr>
            <a:picLocks noChangeAspect="1"/>
          </p:cNvPicPr>
          <p:nvPr/>
        </p:nvPicPr>
        <p:blipFill>
          <a:blip r:embed="rId6"/>
          <a:srcRect/>
          <a:stretch>
            <a:fillRect/>
          </a:stretch>
        </p:blipFill>
        <p:spPr bwMode="auto">
          <a:xfrm>
            <a:off x="381000" y="3725863"/>
            <a:ext cx="4419600" cy="2495550"/>
          </a:xfrm>
          <a:prstGeom prst="rect">
            <a:avLst/>
          </a:prstGeom>
          <a:noFill/>
          <a:ln w="9525">
            <a:noFill/>
            <a:miter lim="800000"/>
            <a:headEnd/>
            <a:tailEnd/>
          </a:ln>
        </p:spPr>
      </p:pic>
      <p:sp>
        <p:nvSpPr>
          <p:cNvPr id="8" name="Rounded Rectangle 7"/>
          <p:cNvSpPr/>
          <p:nvPr/>
        </p:nvSpPr>
        <p:spPr>
          <a:xfrm>
            <a:off x="5486400" y="2892425"/>
            <a:ext cx="3505200" cy="1131888"/>
          </a:xfrm>
          <a:prstGeom prst="round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anchor="ctr">
            <a:spAutoFit/>
          </a:bodyPr>
          <a:lstStyle/>
          <a:p>
            <a:pPr fontAlgn="auto">
              <a:spcBef>
                <a:spcPts val="0"/>
              </a:spcBef>
              <a:spcAft>
                <a:spcPts val="0"/>
              </a:spcAft>
              <a:defRPr/>
            </a:pPr>
            <a:r>
              <a:rPr lang="en-US" sz="1200" b="1" dirty="0"/>
              <a:t>The final product need not be as 2D as the top example.</a:t>
            </a:r>
          </a:p>
          <a:p>
            <a:pPr marL="285750" indent="-285750" fontAlgn="auto">
              <a:spcBef>
                <a:spcPts val="0"/>
              </a:spcBef>
              <a:spcAft>
                <a:spcPts val="0"/>
              </a:spcAft>
              <a:buFont typeface="Wingdings" pitchFamily="2" charset="2"/>
              <a:buChar char="ü"/>
              <a:defRPr/>
            </a:pPr>
            <a:r>
              <a:rPr lang="en-US" sz="1200" b="1" dirty="0"/>
              <a:t>More importantly, I like how the light coming out of the prism represents the actual components of the input beam.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76200"/>
            <a:ext cx="8229600" cy="685800"/>
          </a:xfrm>
        </p:spPr>
        <p:txBody>
          <a:bodyPr/>
          <a:lstStyle/>
          <a:p>
            <a:r>
              <a:rPr lang="en-US" sz="2800" b="1" smtClean="0"/>
              <a:t>Atomic Spectroscopy Simulation</a:t>
            </a:r>
          </a:p>
        </p:txBody>
      </p:sp>
      <p:graphicFrame>
        <p:nvGraphicFramePr>
          <p:cNvPr id="3" name="Diagram 2"/>
          <p:cNvGraphicFramePr/>
          <p:nvPr/>
        </p:nvGraphicFramePr>
        <p:xfrm>
          <a:off x="381000" y="2121794"/>
          <a:ext cx="8001000" cy="47244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136525" y="531813"/>
            <a:ext cx="8839200" cy="1535112"/>
          </a:xfrm>
          <a:prstGeom prst="round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anchor="ctr">
            <a:spAutoFit/>
          </a:bodyPr>
          <a:lstStyle/>
          <a:p>
            <a:pPr fontAlgn="auto">
              <a:spcBef>
                <a:spcPts val="0"/>
              </a:spcBef>
              <a:spcAft>
                <a:spcPts val="0"/>
              </a:spcAft>
              <a:defRPr/>
            </a:pPr>
            <a:r>
              <a:rPr lang="en-US" sz="1200" dirty="0"/>
              <a:t>This simulation will be based heavily on the </a:t>
            </a:r>
            <a:r>
              <a:rPr lang="en-US" sz="1200" dirty="0"/>
              <a:t>Neon Lights and Other Discharge Lamps Simulation </a:t>
            </a:r>
            <a:r>
              <a:rPr lang="en-US" sz="1200" dirty="0"/>
              <a:t>available through the University of Colorado </a:t>
            </a:r>
            <a:r>
              <a:rPr lang="en-US" sz="1200" dirty="0" err="1"/>
              <a:t>PhET</a:t>
            </a:r>
            <a:r>
              <a:rPr lang="en-US" sz="1200" dirty="0"/>
              <a:t> </a:t>
            </a:r>
            <a:r>
              <a:rPr lang="en-US" sz="1200" dirty="0"/>
              <a:t>program (see link at bottom of slide). </a:t>
            </a:r>
          </a:p>
          <a:p>
            <a:pPr marL="742950" lvl="1" indent="-285750" fontAlgn="auto">
              <a:spcBef>
                <a:spcPts val="0"/>
              </a:spcBef>
              <a:spcAft>
                <a:spcPts val="0"/>
              </a:spcAft>
              <a:buFont typeface="Wingdings" pitchFamily="2" charset="2"/>
              <a:buChar char="Ø"/>
              <a:defRPr/>
            </a:pPr>
            <a:r>
              <a:rPr lang="en-US" sz="1200" dirty="0"/>
              <a:t>The simulation should run within the workspace that will be asking them questions as well as requesting that they input some data into their notebook.</a:t>
            </a:r>
          </a:p>
          <a:p>
            <a:pPr marL="742950" lvl="1" indent="-285750" fontAlgn="auto">
              <a:spcBef>
                <a:spcPts val="0"/>
              </a:spcBef>
              <a:spcAft>
                <a:spcPts val="0"/>
              </a:spcAft>
              <a:buFont typeface="Wingdings" pitchFamily="2" charset="2"/>
              <a:buChar char="Ø"/>
              <a:defRPr/>
            </a:pPr>
            <a:r>
              <a:rPr lang="en-US" sz="1200" dirty="0"/>
              <a:t>The controls for this simulation will be embedded in the interface (see subsequent slides for details).</a:t>
            </a:r>
          </a:p>
          <a:p>
            <a:pPr marL="742950" lvl="1" indent="-285750" fontAlgn="auto">
              <a:spcBef>
                <a:spcPts val="0"/>
              </a:spcBef>
              <a:spcAft>
                <a:spcPts val="0"/>
              </a:spcAft>
              <a:buFont typeface="Wingdings" pitchFamily="2" charset="2"/>
              <a:buChar char="Ø"/>
              <a:defRPr/>
            </a:pPr>
            <a:r>
              <a:rPr lang="en-US" sz="1200" dirty="0"/>
              <a:t>Students should be able to select a single atom or multiple atoms simulation and observe that for a single atom or a collection of the same atom the same spectrum results.</a:t>
            </a:r>
            <a:endParaRPr lang="en-US" sz="1200" dirty="0"/>
          </a:p>
        </p:txBody>
      </p:sp>
      <p:sp>
        <p:nvSpPr>
          <p:cNvPr id="25604" name="Rectangle 5"/>
          <p:cNvSpPr>
            <a:spLocks noChangeArrowheads="1"/>
          </p:cNvSpPr>
          <p:nvPr/>
        </p:nvSpPr>
        <p:spPr bwMode="auto">
          <a:xfrm>
            <a:off x="-17463" y="6569075"/>
            <a:ext cx="9147176" cy="274638"/>
          </a:xfrm>
          <a:prstGeom prst="rect">
            <a:avLst/>
          </a:prstGeom>
          <a:noFill/>
          <a:ln w="9525">
            <a:noFill/>
            <a:miter lim="800000"/>
            <a:headEnd/>
            <a:tailEnd/>
          </a:ln>
        </p:spPr>
        <p:txBody>
          <a:bodyPr>
            <a:prstTxWarp prst="textNoShape">
              <a:avLst/>
            </a:prstTxWarp>
            <a:spAutoFit/>
          </a:bodyPr>
          <a:lstStyle/>
          <a:p>
            <a:r>
              <a:rPr lang="en-US" sz="1200">
                <a:latin typeface="Calibri" pitchFamily="-72" charset="0"/>
                <a:hlinkClick r:id="rId8"/>
              </a:rPr>
              <a:t>http://phet.colorado.edu/en/simulation/discharge-lamps</a:t>
            </a:r>
            <a:endParaRPr lang="en-US" sz="1200">
              <a:latin typeface="Calibri" pitchFamily="-7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304800" y="2667000"/>
            <a:ext cx="8763000" cy="371633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650" name="Title 1"/>
          <p:cNvSpPr>
            <a:spLocks noGrp="1"/>
          </p:cNvSpPr>
          <p:nvPr>
            <p:ph type="title"/>
          </p:nvPr>
        </p:nvSpPr>
        <p:spPr>
          <a:xfrm>
            <a:off x="509588" y="-76200"/>
            <a:ext cx="8229600" cy="609600"/>
          </a:xfrm>
        </p:spPr>
        <p:txBody>
          <a:bodyPr/>
          <a:lstStyle/>
          <a:p>
            <a:r>
              <a:rPr lang="en-US" sz="2000" b="1" smtClean="0"/>
              <a:t>Atomic Emission Spectra: Introduction</a:t>
            </a:r>
          </a:p>
        </p:txBody>
      </p:sp>
      <p:sp>
        <p:nvSpPr>
          <p:cNvPr id="3" name="Rounded Rectangle 2"/>
          <p:cNvSpPr/>
          <p:nvPr/>
        </p:nvSpPr>
        <p:spPr>
          <a:xfrm>
            <a:off x="260350" y="376238"/>
            <a:ext cx="8589963" cy="725487"/>
          </a:xfrm>
          <a:prstGeom prst="round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anchor="ctr">
            <a:spAutoFit/>
          </a:bodyPr>
          <a:lstStyle/>
          <a:p>
            <a:pPr fontAlgn="auto">
              <a:spcBef>
                <a:spcPts val="0"/>
              </a:spcBef>
              <a:spcAft>
                <a:spcPts val="0"/>
              </a:spcAft>
              <a:defRPr/>
            </a:pPr>
            <a:r>
              <a:rPr lang="en-US" sz="1200" dirty="0"/>
              <a:t>Here the students will have a chance to explore the emission spectrum of a variety of discharge tubes.</a:t>
            </a:r>
          </a:p>
          <a:p>
            <a:pPr marL="742950" lvl="1" indent="-285750" fontAlgn="auto">
              <a:spcBef>
                <a:spcPts val="0"/>
              </a:spcBef>
              <a:spcAft>
                <a:spcPts val="0"/>
              </a:spcAft>
              <a:buFont typeface="Wingdings" pitchFamily="2" charset="2"/>
              <a:buChar char="Ø"/>
              <a:defRPr/>
            </a:pPr>
            <a:r>
              <a:rPr lang="en-US" sz="1200" dirty="0"/>
              <a:t>In order to move on to the next part of the module, students will be prompted to  click on the “</a:t>
            </a:r>
            <a:r>
              <a:rPr lang="en-US" sz="1200" dirty="0" err="1"/>
              <a:t>nanoview</a:t>
            </a:r>
            <a:r>
              <a:rPr lang="en-US" sz="1200" dirty="0"/>
              <a:t>” to enter the atomic view of the discharge tube.</a:t>
            </a:r>
          </a:p>
        </p:txBody>
      </p:sp>
      <p:grpSp>
        <p:nvGrpSpPr>
          <p:cNvPr id="27652" name="Group 14"/>
          <p:cNvGrpSpPr>
            <a:grpSpLocks/>
          </p:cNvGrpSpPr>
          <p:nvPr/>
        </p:nvGrpSpPr>
        <p:grpSpPr bwMode="auto">
          <a:xfrm>
            <a:off x="1828800" y="4068763"/>
            <a:ext cx="1019175" cy="885825"/>
            <a:chOff x="3124200" y="4191000"/>
            <a:chExt cx="1019908" cy="884682"/>
          </a:xfrm>
        </p:grpSpPr>
        <p:sp>
          <p:nvSpPr>
            <p:cNvPr id="9" name="Rectangle 8"/>
            <p:cNvSpPr/>
            <p:nvPr/>
          </p:nvSpPr>
          <p:spPr>
            <a:xfrm>
              <a:off x="3124200" y="4191000"/>
              <a:ext cx="1019908" cy="884682"/>
            </a:xfrm>
            <a:prstGeom prst="rect">
              <a:avLst/>
            </a:prstGeom>
            <a:solidFill>
              <a:schemeClr val="bg1">
                <a:lumMod val="50000"/>
              </a:schemeClr>
            </a:solidFill>
            <a:ln>
              <a:solidFill>
                <a:schemeClr val="bg1">
                  <a:lumMod val="95000"/>
                </a:schemeClr>
              </a:solidFill>
            </a:ln>
            <a:scene3d>
              <a:camera prst="isometricOffAxis2Right"/>
              <a:lightRig rig="threePt" dir="t"/>
            </a:scene3d>
            <a:sp3d>
              <a:bevelT w="508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3581400" y="4498275"/>
              <a:ext cx="98473" cy="178500"/>
            </a:xfrm>
            <a:prstGeom prst="rect">
              <a:avLst/>
            </a:prstGeom>
            <a:solidFill>
              <a:schemeClr val="tx1"/>
            </a:solidFill>
            <a:ln>
              <a:solidFill>
                <a:schemeClr val="bg1">
                  <a:lumMod val="95000"/>
                </a:schemeClr>
              </a:solidFill>
            </a:ln>
            <a:scene3d>
              <a:camera prst="isometricOffAxis2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 name="Straight Connector 11"/>
            <p:cNvCxnSpPr/>
            <p:nvPr/>
          </p:nvCxnSpPr>
          <p:spPr>
            <a:xfrm flipV="1">
              <a:off x="3610324" y="4541384"/>
              <a:ext cx="301842" cy="7451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7653" name="Picture 21"/>
          <p:cNvPicPr>
            <a:picLocks noChangeAspect="1"/>
          </p:cNvPicPr>
          <p:nvPr/>
        </p:nvPicPr>
        <p:blipFill>
          <a:blip r:embed="rId3"/>
          <a:srcRect/>
          <a:stretch>
            <a:fillRect/>
          </a:stretch>
        </p:blipFill>
        <p:spPr bwMode="auto">
          <a:xfrm rot="-3750256">
            <a:off x="5788025" y="3929063"/>
            <a:ext cx="1644650" cy="1422400"/>
          </a:xfrm>
          <a:prstGeom prst="rect">
            <a:avLst/>
          </a:prstGeom>
          <a:noFill/>
          <a:ln w="9525">
            <a:noFill/>
            <a:miter lim="800000"/>
            <a:headEnd/>
            <a:tailEnd/>
          </a:ln>
        </p:spPr>
      </p:pic>
      <p:pic>
        <p:nvPicPr>
          <p:cNvPr id="27654" name="Picture 3"/>
          <p:cNvPicPr>
            <a:picLocks noChangeAspect="1"/>
          </p:cNvPicPr>
          <p:nvPr/>
        </p:nvPicPr>
        <p:blipFill>
          <a:blip r:embed="rId4"/>
          <a:srcRect l="22755"/>
          <a:stretch>
            <a:fillRect/>
          </a:stretch>
        </p:blipFill>
        <p:spPr bwMode="auto">
          <a:xfrm>
            <a:off x="2466975" y="2752725"/>
            <a:ext cx="4237038" cy="3248025"/>
          </a:xfrm>
          <a:prstGeom prst="rect">
            <a:avLst/>
          </a:prstGeom>
          <a:noFill/>
          <a:ln w="9525">
            <a:noFill/>
            <a:miter lim="800000"/>
            <a:headEnd/>
            <a:tailEnd/>
          </a:ln>
        </p:spPr>
      </p:pic>
      <p:sp>
        <p:nvSpPr>
          <p:cNvPr id="27655" name="computr4"/>
          <p:cNvSpPr>
            <a:spLocks noEditPoints="1" noChangeArrowheads="1"/>
          </p:cNvSpPr>
          <p:nvPr/>
        </p:nvSpPr>
        <p:spPr bwMode="auto">
          <a:xfrm>
            <a:off x="7315200" y="3792538"/>
            <a:ext cx="1670050" cy="2101850"/>
          </a:xfrm>
          <a:custGeom>
            <a:avLst/>
            <a:gdLst>
              <a:gd name="T0" fmla="*/ 835179 w 21600"/>
              <a:gd name="T1" fmla="*/ 0 h 21600"/>
              <a:gd name="T2" fmla="*/ 1670358 w 21600"/>
              <a:gd name="T3" fmla="*/ 1050605 h 21600"/>
              <a:gd name="T4" fmla="*/ 835179 w 21600"/>
              <a:gd name="T5" fmla="*/ 2101209 h 21600"/>
              <a:gd name="T6" fmla="*/ 0 w 21600"/>
              <a:gd name="T7" fmla="*/ 1050605 h 21600"/>
              <a:gd name="T8" fmla="*/ 0 60000 65536"/>
              <a:gd name="T9" fmla="*/ 0 60000 65536"/>
              <a:gd name="T10" fmla="*/ 0 60000 65536"/>
              <a:gd name="T11" fmla="*/ 0 60000 65536"/>
              <a:gd name="T12" fmla="*/ 3509 w 21600"/>
              <a:gd name="T13" fmla="*/ 2414 h 21600"/>
              <a:gd name="T14" fmla="*/ 18090 w 21600"/>
              <a:gd name="T15" fmla="*/ 11028 h 21600"/>
            </a:gdLst>
            <a:ahLst/>
            <a:cxnLst>
              <a:cxn ang="T8">
                <a:pos x="T0" y="T1"/>
              </a:cxn>
              <a:cxn ang="T9">
                <a:pos x="T2" y="T3"/>
              </a:cxn>
              <a:cxn ang="T10">
                <a:pos x="T4" y="T5"/>
              </a:cxn>
              <a:cxn ang="T11">
                <a:pos x="T6" y="T7"/>
              </a:cxn>
            </a:cxnLst>
            <a:rect l="T12" t="T13" r="T14" b="T15"/>
            <a:pathLst>
              <a:path w="21600" h="21600" extrusionOk="0">
                <a:moveTo>
                  <a:pt x="10800" y="21600"/>
                </a:moveTo>
                <a:lnTo>
                  <a:pt x="19872" y="21600"/>
                </a:lnTo>
                <a:lnTo>
                  <a:pt x="19872" y="19623"/>
                </a:lnTo>
                <a:lnTo>
                  <a:pt x="21600" y="19623"/>
                </a:lnTo>
                <a:lnTo>
                  <a:pt x="21600" y="11104"/>
                </a:lnTo>
                <a:lnTo>
                  <a:pt x="21600" y="1217"/>
                </a:lnTo>
                <a:lnTo>
                  <a:pt x="21600" y="913"/>
                </a:lnTo>
                <a:lnTo>
                  <a:pt x="21384" y="761"/>
                </a:lnTo>
                <a:lnTo>
                  <a:pt x="21168" y="456"/>
                </a:lnTo>
                <a:lnTo>
                  <a:pt x="20952" y="304"/>
                </a:lnTo>
                <a:lnTo>
                  <a:pt x="20736" y="152"/>
                </a:lnTo>
                <a:lnTo>
                  <a:pt x="20520" y="0"/>
                </a:lnTo>
                <a:lnTo>
                  <a:pt x="19872" y="0"/>
                </a:lnTo>
                <a:lnTo>
                  <a:pt x="19440" y="0"/>
                </a:lnTo>
                <a:lnTo>
                  <a:pt x="10800" y="0"/>
                </a:lnTo>
                <a:lnTo>
                  <a:pt x="1944" y="0"/>
                </a:lnTo>
                <a:lnTo>
                  <a:pt x="1512" y="0"/>
                </a:lnTo>
                <a:lnTo>
                  <a:pt x="1080" y="0"/>
                </a:lnTo>
                <a:lnTo>
                  <a:pt x="648" y="152"/>
                </a:lnTo>
                <a:lnTo>
                  <a:pt x="432" y="304"/>
                </a:lnTo>
                <a:lnTo>
                  <a:pt x="216" y="456"/>
                </a:lnTo>
                <a:lnTo>
                  <a:pt x="0" y="761"/>
                </a:lnTo>
                <a:lnTo>
                  <a:pt x="0" y="913"/>
                </a:lnTo>
                <a:lnTo>
                  <a:pt x="0" y="1217"/>
                </a:lnTo>
                <a:lnTo>
                  <a:pt x="0" y="11104"/>
                </a:lnTo>
                <a:lnTo>
                  <a:pt x="0" y="19623"/>
                </a:lnTo>
                <a:lnTo>
                  <a:pt x="1728" y="19623"/>
                </a:lnTo>
                <a:lnTo>
                  <a:pt x="1728" y="21600"/>
                </a:lnTo>
                <a:lnTo>
                  <a:pt x="10800" y="21600"/>
                </a:lnTo>
                <a:close/>
              </a:path>
              <a:path w="21600" h="21600" extrusionOk="0">
                <a:moveTo>
                  <a:pt x="17496" y="11256"/>
                </a:moveTo>
                <a:lnTo>
                  <a:pt x="17712" y="11256"/>
                </a:lnTo>
                <a:lnTo>
                  <a:pt x="17928" y="11256"/>
                </a:lnTo>
                <a:lnTo>
                  <a:pt x="17928" y="11104"/>
                </a:lnTo>
                <a:lnTo>
                  <a:pt x="18144" y="11104"/>
                </a:lnTo>
                <a:lnTo>
                  <a:pt x="18144" y="10952"/>
                </a:lnTo>
                <a:lnTo>
                  <a:pt x="18144" y="10800"/>
                </a:lnTo>
                <a:lnTo>
                  <a:pt x="18144" y="2586"/>
                </a:lnTo>
                <a:lnTo>
                  <a:pt x="18144" y="2434"/>
                </a:lnTo>
                <a:lnTo>
                  <a:pt x="18144" y="2282"/>
                </a:lnTo>
                <a:lnTo>
                  <a:pt x="17928" y="2130"/>
                </a:lnTo>
                <a:lnTo>
                  <a:pt x="17712" y="1977"/>
                </a:lnTo>
                <a:lnTo>
                  <a:pt x="17496" y="1977"/>
                </a:lnTo>
                <a:lnTo>
                  <a:pt x="3888" y="1977"/>
                </a:lnTo>
                <a:lnTo>
                  <a:pt x="3672" y="1977"/>
                </a:lnTo>
                <a:lnTo>
                  <a:pt x="3456" y="1977"/>
                </a:lnTo>
                <a:lnTo>
                  <a:pt x="3456" y="2130"/>
                </a:lnTo>
                <a:lnTo>
                  <a:pt x="3240" y="2130"/>
                </a:lnTo>
                <a:lnTo>
                  <a:pt x="3240" y="2282"/>
                </a:lnTo>
                <a:lnTo>
                  <a:pt x="3024" y="2282"/>
                </a:lnTo>
                <a:lnTo>
                  <a:pt x="3024" y="2434"/>
                </a:lnTo>
                <a:lnTo>
                  <a:pt x="3024" y="2586"/>
                </a:lnTo>
                <a:lnTo>
                  <a:pt x="3024" y="10800"/>
                </a:lnTo>
                <a:lnTo>
                  <a:pt x="3024" y="10952"/>
                </a:lnTo>
                <a:lnTo>
                  <a:pt x="3240" y="11104"/>
                </a:lnTo>
                <a:lnTo>
                  <a:pt x="3456" y="11256"/>
                </a:lnTo>
                <a:lnTo>
                  <a:pt x="3672" y="11256"/>
                </a:lnTo>
                <a:lnTo>
                  <a:pt x="3888" y="11256"/>
                </a:lnTo>
                <a:lnTo>
                  <a:pt x="17496" y="11256"/>
                </a:lnTo>
                <a:moveTo>
                  <a:pt x="2808" y="19623"/>
                </a:moveTo>
                <a:lnTo>
                  <a:pt x="2808" y="19927"/>
                </a:lnTo>
                <a:lnTo>
                  <a:pt x="2808" y="21144"/>
                </a:lnTo>
                <a:lnTo>
                  <a:pt x="2808" y="21600"/>
                </a:lnTo>
                <a:lnTo>
                  <a:pt x="2808" y="19623"/>
                </a:lnTo>
                <a:moveTo>
                  <a:pt x="4104" y="19623"/>
                </a:moveTo>
                <a:lnTo>
                  <a:pt x="4104" y="19927"/>
                </a:lnTo>
                <a:lnTo>
                  <a:pt x="4104" y="21144"/>
                </a:lnTo>
                <a:lnTo>
                  <a:pt x="4104" y="21600"/>
                </a:lnTo>
                <a:lnTo>
                  <a:pt x="4104" y="19623"/>
                </a:lnTo>
                <a:moveTo>
                  <a:pt x="5184" y="19623"/>
                </a:moveTo>
                <a:lnTo>
                  <a:pt x="5184" y="19927"/>
                </a:lnTo>
                <a:lnTo>
                  <a:pt x="5184" y="21144"/>
                </a:lnTo>
                <a:lnTo>
                  <a:pt x="5184" y="21600"/>
                </a:lnTo>
                <a:lnTo>
                  <a:pt x="5184" y="19623"/>
                </a:lnTo>
                <a:moveTo>
                  <a:pt x="6480" y="19623"/>
                </a:moveTo>
                <a:lnTo>
                  <a:pt x="6480" y="19927"/>
                </a:lnTo>
                <a:lnTo>
                  <a:pt x="6480" y="21144"/>
                </a:lnTo>
                <a:lnTo>
                  <a:pt x="6480" y="21600"/>
                </a:lnTo>
                <a:lnTo>
                  <a:pt x="6480" y="19623"/>
                </a:lnTo>
                <a:moveTo>
                  <a:pt x="7560" y="19623"/>
                </a:moveTo>
                <a:lnTo>
                  <a:pt x="7560" y="19927"/>
                </a:lnTo>
                <a:lnTo>
                  <a:pt x="7560" y="21144"/>
                </a:lnTo>
                <a:lnTo>
                  <a:pt x="7560" y="21600"/>
                </a:lnTo>
                <a:lnTo>
                  <a:pt x="7560" y="19623"/>
                </a:lnTo>
                <a:moveTo>
                  <a:pt x="8856" y="19623"/>
                </a:moveTo>
                <a:lnTo>
                  <a:pt x="8856" y="19927"/>
                </a:lnTo>
                <a:lnTo>
                  <a:pt x="8856" y="21144"/>
                </a:lnTo>
                <a:lnTo>
                  <a:pt x="8856" y="21600"/>
                </a:lnTo>
                <a:lnTo>
                  <a:pt x="8856" y="19623"/>
                </a:lnTo>
                <a:moveTo>
                  <a:pt x="10152" y="19623"/>
                </a:moveTo>
                <a:lnTo>
                  <a:pt x="10152" y="19927"/>
                </a:lnTo>
                <a:lnTo>
                  <a:pt x="10152" y="21144"/>
                </a:lnTo>
                <a:lnTo>
                  <a:pt x="10152" y="21600"/>
                </a:lnTo>
                <a:lnTo>
                  <a:pt x="10152" y="19623"/>
                </a:lnTo>
                <a:moveTo>
                  <a:pt x="11232" y="19623"/>
                </a:moveTo>
                <a:lnTo>
                  <a:pt x="11232" y="19927"/>
                </a:lnTo>
                <a:lnTo>
                  <a:pt x="11232" y="21144"/>
                </a:lnTo>
                <a:lnTo>
                  <a:pt x="11232" y="21600"/>
                </a:lnTo>
                <a:lnTo>
                  <a:pt x="11232" y="19623"/>
                </a:lnTo>
                <a:moveTo>
                  <a:pt x="12528" y="19623"/>
                </a:moveTo>
                <a:lnTo>
                  <a:pt x="12528" y="19927"/>
                </a:lnTo>
                <a:lnTo>
                  <a:pt x="12528" y="21144"/>
                </a:lnTo>
                <a:lnTo>
                  <a:pt x="12528" y="21600"/>
                </a:lnTo>
                <a:lnTo>
                  <a:pt x="12528" y="19623"/>
                </a:lnTo>
                <a:moveTo>
                  <a:pt x="13608" y="19623"/>
                </a:moveTo>
                <a:lnTo>
                  <a:pt x="13608" y="19927"/>
                </a:lnTo>
                <a:lnTo>
                  <a:pt x="13608" y="21144"/>
                </a:lnTo>
                <a:lnTo>
                  <a:pt x="13608" y="21600"/>
                </a:lnTo>
                <a:lnTo>
                  <a:pt x="13608" y="19623"/>
                </a:lnTo>
                <a:moveTo>
                  <a:pt x="14904" y="19623"/>
                </a:moveTo>
                <a:lnTo>
                  <a:pt x="14904" y="19927"/>
                </a:lnTo>
                <a:lnTo>
                  <a:pt x="14904" y="21144"/>
                </a:lnTo>
                <a:lnTo>
                  <a:pt x="14904" y="21600"/>
                </a:lnTo>
                <a:lnTo>
                  <a:pt x="14904" y="19623"/>
                </a:lnTo>
                <a:moveTo>
                  <a:pt x="16200" y="19623"/>
                </a:moveTo>
                <a:lnTo>
                  <a:pt x="16200" y="19927"/>
                </a:lnTo>
                <a:lnTo>
                  <a:pt x="16200" y="21144"/>
                </a:lnTo>
                <a:lnTo>
                  <a:pt x="16200" y="21600"/>
                </a:lnTo>
                <a:lnTo>
                  <a:pt x="16200" y="19623"/>
                </a:lnTo>
                <a:moveTo>
                  <a:pt x="17280" y="19623"/>
                </a:moveTo>
                <a:lnTo>
                  <a:pt x="17280" y="19927"/>
                </a:lnTo>
                <a:lnTo>
                  <a:pt x="17280" y="21144"/>
                </a:lnTo>
                <a:lnTo>
                  <a:pt x="17280" y="21600"/>
                </a:lnTo>
                <a:lnTo>
                  <a:pt x="17280" y="19623"/>
                </a:lnTo>
                <a:moveTo>
                  <a:pt x="18576" y="19623"/>
                </a:moveTo>
                <a:lnTo>
                  <a:pt x="18576" y="19927"/>
                </a:lnTo>
                <a:lnTo>
                  <a:pt x="18576" y="21144"/>
                </a:lnTo>
                <a:lnTo>
                  <a:pt x="18576" y="21600"/>
                </a:lnTo>
                <a:lnTo>
                  <a:pt x="18576" y="19623"/>
                </a:lnTo>
                <a:moveTo>
                  <a:pt x="19872" y="19623"/>
                </a:moveTo>
                <a:lnTo>
                  <a:pt x="16848" y="19623"/>
                </a:lnTo>
                <a:lnTo>
                  <a:pt x="5400" y="19623"/>
                </a:lnTo>
                <a:lnTo>
                  <a:pt x="1728" y="19623"/>
                </a:lnTo>
                <a:lnTo>
                  <a:pt x="19872" y="19623"/>
                </a:lnTo>
                <a:moveTo>
                  <a:pt x="12096" y="14146"/>
                </a:moveTo>
                <a:lnTo>
                  <a:pt x="12096" y="13386"/>
                </a:lnTo>
                <a:lnTo>
                  <a:pt x="19224" y="13386"/>
                </a:lnTo>
                <a:lnTo>
                  <a:pt x="19224" y="14146"/>
                </a:lnTo>
                <a:lnTo>
                  <a:pt x="12096" y="14146"/>
                </a:lnTo>
              </a:path>
            </a:pathLst>
          </a:custGeom>
          <a:solidFill>
            <a:srgbClr val="FFFFCC"/>
          </a:solidFill>
          <a:ln w="9525">
            <a:solidFill>
              <a:srgbClr val="000000"/>
            </a:solidFill>
            <a:miter lim="800000"/>
            <a:headEnd/>
            <a:tailEnd/>
          </a:ln>
        </p:spPr>
        <p:txBody>
          <a:bodyPr>
            <a:prstTxWarp prst="textNoShape">
              <a:avLst/>
            </a:prstTxWarp>
          </a:bodyPr>
          <a:lstStyle/>
          <a:p>
            <a:endParaRPr lang="en-US">
              <a:latin typeface="Calibri" pitchFamily="-72" charset="0"/>
            </a:endParaRPr>
          </a:p>
        </p:txBody>
      </p:sp>
      <p:sp>
        <p:nvSpPr>
          <p:cNvPr id="24" name="Freeform 23"/>
          <p:cNvSpPr/>
          <p:nvPr/>
        </p:nvSpPr>
        <p:spPr>
          <a:xfrm>
            <a:off x="6810375" y="3254375"/>
            <a:ext cx="681038" cy="1382713"/>
          </a:xfrm>
          <a:custGeom>
            <a:avLst/>
            <a:gdLst>
              <a:gd name="connsiteX0" fmla="*/ 0 w 679938"/>
              <a:gd name="connsiteY0" fmla="*/ 621324 h 1383324"/>
              <a:gd name="connsiteX1" fmla="*/ 58615 w 679938"/>
              <a:gd name="connsiteY1" fmla="*/ 539262 h 1383324"/>
              <a:gd name="connsiteX2" fmla="*/ 293077 w 679938"/>
              <a:gd name="connsiteY2" fmla="*/ 140677 h 1383324"/>
              <a:gd name="connsiteX3" fmla="*/ 422030 w 679938"/>
              <a:gd name="connsiteY3" fmla="*/ 23447 h 1383324"/>
              <a:gd name="connsiteX4" fmla="*/ 457200 w 679938"/>
              <a:gd name="connsiteY4" fmla="*/ 0 h 1383324"/>
              <a:gd name="connsiteX5" fmla="*/ 550984 w 679938"/>
              <a:gd name="connsiteY5" fmla="*/ 23447 h 1383324"/>
              <a:gd name="connsiteX6" fmla="*/ 597877 w 679938"/>
              <a:gd name="connsiteY6" fmla="*/ 82062 h 1383324"/>
              <a:gd name="connsiteX7" fmla="*/ 668215 w 679938"/>
              <a:gd name="connsiteY7" fmla="*/ 199293 h 1383324"/>
              <a:gd name="connsiteX8" fmla="*/ 679938 w 679938"/>
              <a:gd name="connsiteY8" fmla="*/ 246185 h 1383324"/>
              <a:gd name="connsiteX9" fmla="*/ 656492 w 679938"/>
              <a:gd name="connsiteY9" fmla="*/ 422031 h 1383324"/>
              <a:gd name="connsiteX10" fmla="*/ 609600 w 679938"/>
              <a:gd name="connsiteY10" fmla="*/ 445477 h 1383324"/>
              <a:gd name="connsiteX11" fmla="*/ 550984 w 679938"/>
              <a:gd name="connsiteY11" fmla="*/ 480647 h 1383324"/>
              <a:gd name="connsiteX12" fmla="*/ 457200 w 679938"/>
              <a:gd name="connsiteY12" fmla="*/ 504093 h 1383324"/>
              <a:gd name="connsiteX13" fmla="*/ 339969 w 679938"/>
              <a:gd name="connsiteY13" fmla="*/ 527539 h 1383324"/>
              <a:gd name="connsiteX14" fmla="*/ 304800 w 679938"/>
              <a:gd name="connsiteY14" fmla="*/ 550985 h 1383324"/>
              <a:gd name="connsiteX15" fmla="*/ 257907 w 679938"/>
              <a:gd name="connsiteY15" fmla="*/ 562708 h 1383324"/>
              <a:gd name="connsiteX16" fmla="*/ 246184 w 679938"/>
              <a:gd name="connsiteY16" fmla="*/ 621324 h 1383324"/>
              <a:gd name="connsiteX17" fmla="*/ 257907 w 679938"/>
              <a:gd name="connsiteY17" fmla="*/ 1172308 h 1383324"/>
              <a:gd name="connsiteX18" fmla="*/ 293077 w 679938"/>
              <a:gd name="connsiteY18" fmla="*/ 1383324 h 1383324"/>
              <a:gd name="connsiteX19" fmla="*/ 410307 w 679938"/>
              <a:gd name="connsiteY19" fmla="*/ 1359877 h 1383324"/>
              <a:gd name="connsiteX20" fmla="*/ 457200 w 679938"/>
              <a:gd name="connsiteY20" fmla="*/ 1348154 h 1383324"/>
              <a:gd name="connsiteX21" fmla="*/ 492369 w 679938"/>
              <a:gd name="connsiteY21" fmla="*/ 1336431 h 138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79938" h="1383324">
                <a:moveTo>
                  <a:pt x="0" y="621324"/>
                </a:moveTo>
                <a:cubicBezTo>
                  <a:pt x="19538" y="593970"/>
                  <a:pt x="41571" y="568236"/>
                  <a:pt x="58615" y="539262"/>
                </a:cubicBezTo>
                <a:cubicBezTo>
                  <a:pt x="93205" y="480460"/>
                  <a:pt x="208196" y="240991"/>
                  <a:pt x="293077" y="140677"/>
                </a:cubicBezTo>
                <a:cubicBezTo>
                  <a:pt x="331076" y="95769"/>
                  <a:pt x="375278" y="58511"/>
                  <a:pt x="422030" y="23447"/>
                </a:cubicBezTo>
                <a:cubicBezTo>
                  <a:pt x="433302" y="14993"/>
                  <a:pt x="445477" y="7816"/>
                  <a:pt x="457200" y="0"/>
                </a:cubicBezTo>
                <a:cubicBezTo>
                  <a:pt x="488461" y="7816"/>
                  <a:pt x="523150" y="7210"/>
                  <a:pt x="550984" y="23447"/>
                </a:cubicBezTo>
                <a:cubicBezTo>
                  <a:pt x="572597" y="36055"/>
                  <a:pt x="583160" y="61826"/>
                  <a:pt x="597877" y="82062"/>
                </a:cubicBezTo>
                <a:cubicBezTo>
                  <a:pt x="618989" y="111090"/>
                  <a:pt x="654168" y="161834"/>
                  <a:pt x="668215" y="199293"/>
                </a:cubicBezTo>
                <a:cubicBezTo>
                  <a:pt x="673872" y="214379"/>
                  <a:pt x="676030" y="230554"/>
                  <a:pt x="679938" y="246185"/>
                </a:cubicBezTo>
                <a:cubicBezTo>
                  <a:pt x="672123" y="304800"/>
                  <a:pt x="676173" y="366268"/>
                  <a:pt x="656492" y="422031"/>
                </a:cubicBezTo>
                <a:cubicBezTo>
                  <a:pt x="650676" y="438510"/>
                  <a:pt x="624876" y="436990"/>
                  <a:pt x="609600" y="445477"/>
                </a:cubicBezTo>
                <a:cubicBezTo>
                  <a:pt x="589682" y="456543"/>
                  <a:pt x="572251" y="472467"/>
                  <a:pt x="550984" y="480647"/>
                </a:cubicBezTo>
                <a:cubicBezTo>
                  <a:pt x="520908" y="492215"/>
                  <a:pt x="488461" y="496278"/>
                  <a:pt x="457200" y="504093"/>
                </a:cubicBezTo>
                <a:cubicBezTo>
                  <a:pt x="387250" y="521580"/>
                  <a:pt x="426195" y="513168"/>
                  <a:pt x="339969" y="527539"/>
                </a:cubicBezTo>
                <a:cubicBezTo>
                  <a:pt x="328246" y="535354"/>
                  <a:pt x="317750" y="545435"/>
                  <a:pt x="304800" y="550985"/>
                </a:cubicBezTo>
                <a:cubicBezTo>
                  <a:pt x="289991" y="557332"/>
                  <a:pt x="268222" y="550330"/>
                  <a:pt x="257907" y="562708"/>
                </a:cubicBezTo>
                <a:cubicBezTo>
                  <a:pt x="245151" y="578015"/>
                  <a:pt x="250092" y="601785"/>
                  <a:pt x="246184" y="621324"/>
                </a:cubicBezTo>
                <a:cubicBezTo>
                  <a:pt x="250092" y="804985"/>
                  <a:pt x="252078" y="988698"/>
                  <a:pt x="257907" y="1172308"/>
                </a:cubicBezTo>
                <a:cubicBezTo>
                  <a:pt x="264011" y="1364601"/>
                  <a:pt x="226446" y="1316693"/>
                  <a:pt x="293077" y="1383324"/>
                </a:cubicBezTo>
                <a:cubicBezTo>
                  <a:pt x="433131" y="1363315"/>
                  <a:pt x="328460" y="1383262"/>
                  <a:pt x="410307" y="1359877"/>
                </a:cubicBezTo>
                <a:cubicBezTo>
                  <a:pt x="425799" y="1355451"/>
                  <a:pt x="441708" y="1352580"/>
                  <a:pt x="457200" y="1348154"/>
                </a:cubicBezTo>
                <a:cubicBezTo>
                  <a:pt x="469082" y="1344759"/>
                  <a:pt x="492369" y="1336431"/>
                  <a:pt x="492369" y="1336431"/>
                </a:cubicBezTo>
              </a:path>
            </a:pathLst>
          </a:custGeom>
          <a:ln w="3810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9" name="filecab3"/>
          <p:cNvSpPr>
            <a:spLocks noEditPoints="1" noChangeArrowheads="1"/>
          </p:cNvSpPr>
          <p:nvPr/>
        </p:nvSpPr>
        <p:spPr bwMode="auto">
          <a:xfrm>
            <a:off x="152400" y="1143000"/>
            <a:ext cx="3276600" cy="2057400"/>
          </a:xfrm>
          <a:custGeom>
            <a:avLst/>
            <a:gdLst>
              <a:gd name="T0" fmla="*/ 10800 w 21600"/>
              <a:gd name="T1" fmla="*/ 0 h 21600"/>
              <a:gd name="T2" fmla="*/ 0 w 21600"/>
              <a:gd name="T3" fmla="*/ 0 h 21600"/>
              <a:gd name="T4" fmla="*/ 0 w 21600"/>
              <a:gd name="T5" fmla="*/ 10800 h 21600"/>
              <a:gd name="T6" fmla="*/ 0 w 21600"/>
              <a:gd name="T7" fmla="*/ 20367 h 21600"/>
              <a:gd name="T8" fmla="*/ 10800 w 21600"/>
              <a:gd name="T9" fmla="*/ 21600 h 21600"/>
              <a:gd name="T10" fmla="*/ 21600 w 21600"/>
              <a:gd name="T11" fmla="*/ 20367 h 21600"/>
              <a:gd name="T12" fmla="*/ 21600 w 21600"/>
              <a:gd name="T13" fmla="*/ 10800 h 21600"/>
              <a:gd name="T14" fmla="*/ 21600 w 21600"/>
              <a:gd name="T15" fmla="*/ 0 h 21600"/>
              <a:gd name="T16" fmla="*/ 1004 w 21600"/>
              <a:gd name="T17" fmla="*/ 511 h 21600"/>
              <a:gd name="T18" fmla="*/ 20542 w 21600"/>
              <a:gd name="T19" fmla="*/ 18765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788" y="0"/>
                </a:moveTo>
                <a:lnTo>
                  <a:pt x="0" y="0"/>
                </a:lnTo>
                <a:lnTo>
                  <a:pt x="0" y="10800"/>
                </a:lnTo>
                <a:lnTo>
                  <a:pt x="0" y="19099"/>
                </a:lnTo>
                <a:lnTo>
                  <a:pt x="8466" y="19099"/>
                </a:lnTo>
                <a:lnTo>
                  <a:pt x="8490" y="19440"/>
                </a:lnTo>
                <a:lnTo>
                  <a:pt x="8537" y="20008"/>
                </a:lnTo>
                <a:lnTo>
                  <a:pt x="8607" y="20349"/>
                </a:lnTo>
                <a:lnTo>
                  <a:pt x="8701" y="20691"/>
                </a:lnTo>
                <a:lnTo>
                  <a:pt x="8842" y="21145"/>
                </a:lnTo>
                <a:lnTo>
                  <a:pt x="9053" y="21373"/>
                </a:lnTo>
                <a:lnTo>
                  <a:pt x="9264" y="21600"/>
                </a:lnTo>
                <a:lnTo>
                  <a:pt x="9545" y="21600"/>
                </a:lnTo>
                <a:lnTo>
                  <a:pt x="10718" y="21600"/>
                </a:lnTo>
                <a:lnTo>
                  <a:pt x="11891" y="21600"/>
                </a:lnTo>
                <a:lnTo>
                  <a:pt x="12266" y="21600"/>
                </a:lnTo>
                <a:lnTo>
                  <a:pt x="12477" y="21429"/>
                </a:lnTo>
                <a:lnTo>
                  <a:pt x="12618" y="21202"/>
                </a:lnTo>
                <a:lnTo>
                  <a:pt x="12758" y="20861"/>
                </a:lnTo>
                <a:lnTo>
                  <a:pt x="12922" y="20349"/>
                </a:lnTo>
                <a:lnTo>
                  <a:pt x="12993" y="19952"/>
                </a:lnTo>
                <a:lnTo>
                  <a:pt x="13016" y="19440"/>
                </a:lnTo>
                <a:lnTo>
                  <a:pt x="13063" y="19099"/>
                </a:lnTo>
                <a:lnTo>
                  <a:pt x="21600" y="19099"/>
                </a:lnTo>
                <a:lnTo>
                  <a:pt x="21600" y="10800"/>
                </a:lnTo>
                <a:lnTo>
                  <a:pt x="21600" y="0"/>
                </a:lnTo>
                <a:lnTo>
                  <a:pt x="10788" y="0"/>
                </a:lnTo>
                <a:close/>
                <a:moveTo>
                  <a:pt x="9053" y="19099"/>
                </a:moveTo>
                <a:lnTo>
                  <a:pt x="9053" y="19440"/>
                </a:lnTo>
                <a:lnTo>
                  <a:pt x="9076" y="19611"/>
                </a:lnTo>
                <a:lnTo>
                  <a:pt x="9123" y="19781"/>
                </a:lnTo>
                <a:lnTo>
                  <a:pt x="9193" y="20008"/>
                </a:lnTo>
                <a:lnTo>
                  <a:pt x="9264" y="20179"/>
                </a:lnTo>
                <a:lnTo>
                  <a:pt x="9334" y="20293"/>
                </a:lnTo>
                <a:lnTo>
                  <a:pt x="9405" y="20349"/>
                </a:lnTo>
                <a:lnTo>
                  <a:pt x="9545" y="20349"/>
                </a:lnTo>
                <a:lnTo>
                  <a:pt x="11891" y="20349"/>
                </a:lnTo>
                <a:lnTo>
                  <a:pt x="12031" y="20349"/>
                </a:lnTo>
                <a:lnTo>
                  <a:pt x="12172" y="20236"/>
                </a:lnTo>
                <a:lnTo>
                  <a:pt x="12266" y="20179"/>
                </a:lnTo>
                <a:lnTo>
                  <a:pt x="12336" y="20008"/>
                </a:lnTo>
                <a:lnTo>
                  <a:pt x="12383" y="19838"/>
                </a:lnTo>
                <a:lnTo>
                  <a:pt x="12430" y="19611"/>
                </a:lnTo>
                <a:lnTo>
                  <a:pt x="12477" y="19440"/>
                </a:lnTo>
                <a:lnTo>
                  <a:pt x="12477" y="19099"/>
                </a:lnTo>
                <a:lnTo>
                  <a:pt x="9053" y="19099"/>
                </a:lnTo>
                <a:close/>
              </a:path>
              <a:path w="21600" h="21600" extrusionOk="0">
                <a:moveTo>
                  <a:pt x="9053" y="19099"/>
                </a:moveTo>
                <a:lnTo>
                  <a:pt x="0" y="19099"/>
                </a:lnTo>
                <a:lnTo>
                  <a:pt x="21600" y="19099"/>
                </a:lnTo>
              </a:path>
            </a:pathLst>
          </a:custGeom>
          <a:solidFill>
            <a:srgbClr val="C0C0C0"/>
          </a:solidFill>
          <a:ln w="9525">
            <a:solidFill>
              <a:srgbClr val="000000"/>
            </a:solidFill>
            <a:miter lim="800000"/>
            <a:headEnd/>
            <a:tailEnd/>
          </a:ln>
          <a:effectLst>
            <a:outerShdw dist="107763" dir="2700000" algn="ctr" rotWithShape="0">
              <a:srgbClr val="808080"/>
            </a:outerShdw>
          </a:effectLst>
        </p:spPr>
        <p:txBody>
          <a:bodyPr>
            <a:prstTxWarp prst="textNoShape">
              <a:avLst/>
            </a:prstTxWarp>
          </a:bodyPr>
          <a:lstStyle/>
          <a:p>
            <a:pPr fontAlgn="auto">
              <a:spcBef>
                <a:spcPts val="0"/>
              </a:spcBef>
              <a:spcAft>
                <a:spcPts val="0"/>
              </a:spcAft>
              <a:defRPr/>
            </a:pPr>
            <a:endParaRPr lang="en-US">
              <a:latin typeface="+mn-lt"/>
              <a:ea typeface="+mn-ea"/>
              <a:cs typeface="+mn-cs"/>
            </a:endParaRPr>
          </a:p>
        </p:txBody>
      </p:sp>
      <p:pic>
        <p:nvPicPr>
          <p:cNvPr id="27658" name="Picture 20"/>
          <p:cNvPicPr>
            <a:picLocks noChangeAspect="1"/>
          </p:cNvPicPr>
          <p:nvPr/>
        </p:nvPicPr>
        <p:blipFill>
          <a:blip r:embed="rId5"/>
          <a:srcRect/>
          <a:stretch>
            <a:fillRect/>
          </a:stretch>
        </p:blipFill>
        <p:spPr bwMode="auto">
          <a:xfrm>
            <a:off x="260350" y="1212850"/>
            <a:ext cx="3124200" cy="1785938"/>
          </a:xfrm>
          <a:prstGeom prst="rect">
            <a:avLst/>
          </a:prstGeom>
          <a:noFill/>
          <a:ln w="9525">
            <a:noFill/>
            <a:miter lim="800000"/>
            <a:headEnd/>
            <a:tailEnd/>
          </a:ln>
        </p:spPr>
      </p:pic>
      <p:sp>
        <p:nvSpPr>
          <p:cNvPr id="25" name="filecab3"/>
          <p:cNvSpPr>
            <a:spLocks noEditPoints="1" noChangeArrowheads="1"/>
          </p:cNvSpPr>
          <p:nvPr/>
        </p:nvSpPr>
        <p:spPr bwMode="auto">
          <a:xfrm>
            <a:off x="3581400" y="1177925"/>
            <a:ext cx="3276600" cy="2057400"/>
          </a:xfrm>
          <a:custGeom>
            <a:avLst/>
            <a:gdLst>
              <a:gd name="T0" fmla="*/ 10800 w 21600"/>
              <a:gd name="T1" fmla="*/ 0 h 21600"/>
              <a:gd name="T2" fmla="*/ 0 w 21600"/>
              <a:gd name="T3" fmla="*/ 0 h 21600"/>
              <a:gd name="T4" fmla="*/ 0 w 21600"/>
              <a:gd name="T5" fmla="*/ 10800 h 21600"/>
              <a:gd name="T6" fmla="*/ 0 w 21600"/>
              <a:gd name="T7" fmla="*/ 20367 h 21600"/>
              <a:gd name="T8" fmla="*/ 10800 w 21600"/>
              <a:gd name="T9" fmla="*/ 21600 h 21600"/>
              <a:gd name="T10" fmla="*/ 21600 w 21600"/>
              <a:gd name="T11" fmla="*/ 20367 h 21600"/>
              <a:gd name="T12" fmla="*/ 21600 w 21600"/>
              <a:gd name="T13" fmla="*/ 10800 h 21600"/>
              <a:gd name="T14" fmla="*/ 21600 w 21600"/>
              <a:gd name="T15" fmla="*/ 0 h 21600"/>
              <a:gd name="T16" fmla="*/ 1004 w 21600"/>
              <a:gd name="T17" fmla="*/ 511 h 21600"/>
              <a:gd name="T18" fmla="*/ 20542 w 21600"/>
              <a:gd name="T19" fmla="*/ 18765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788" y="0"/>
                </a:moveTo>
                <a:lnTo>
                  <a:pt x="0" y="0"/>
                </a:lnTo>
                <a:lnTo>
                  <a:pt x="0" y="10800"/>
                </a:lnTo>
                <a:lnTo>
                  <a:pt x="0" y="19099"/>
                </a:lnTo>
                <a:lnTo>
                  <a:pt x="8466" y="19099"/>
                </a:lnTo>
                <a:lnTo>
                  <a:pt x="8490" y="19440"/>
                </a:lnTo>
                <a:lnTo>
                  <a:pt x="8537" y="20008"/>
                </a:lnTo>
                <a:lnTo>
                  <a:pt x="8607" y="20349"/>
                </a:lnTo>
                <a:lnTo>
                  <a:pt x="8701" y="20691"/>
                </a:lnTo>
                <a:lnTo>
                  <a:pt x="8842" y="21145"/>
                </a:lnTo>
                <a:lnTo>
                  <a:pt x="9053" y="21373"/>
                </a:lnTo>
                <a:lnTo>
                  <a:pt x="9264" y="21600"/>
                </a:lnTo>
                <a:lnTo>
                  <a:pt x="9545" y="21600"/>
                </a:lnTo>
                <a:lnTo>
                  <a:pt x="10718" y="21600"/>
                </a:lnTo>
                <a:lnTo>
                  <a:pt x="11891" y="21600"/>
                </a:lnTo>
                <a:lnTo>
                  <a:pt x="12266" y="21600"/>
                </a:lnTo>
                <a:lnTo>
                  <a:pt x="12477" y="21429"/>
                </a:lnTo>
                <a:lnTo>
                  <a:pt x="12618" y="21202"/>
                </a:lnTo>
                <a:lnTo>
                  <a:pt x="12758" y="20861"/>
                </a:lnTo>
                <a:lnTo>
                  <a:pt x="12922" y="20349"/>
                </a:lnTo>
                <a:lnTo>
                  <a:pt x="12993" y="19952"/>
                </a:lnTo>
                <a:lnTo>
                  <a:pt x="13016" y="19440"/>
                </a:lnTo>
                <a:lnTo>
                  <a:pt x="13063" y="19099"/>
                </a:lnTo>
                <a:lnTo>
                  <a:pt x="21600" y="19099"/>
                </a:lnTo>
                <a:lnTo>
                  <a:pt x="21600" y="10800"/>
                </a:lnTo>
                <a:lnTo>
                  <a:pt x="21600" y="0"/>
                </a:lnTo>
                <a:lnTo>
                  <a:pt x="10788" y="0"/>
                </a:lnTo>
                <a:close/>
                <a:moveTo>
                  <a:pt x="9053" y="19099"/>
                </a:moveTo>
                <a:lnTo>
                  <a:pt x="9053" y="19440"/>
                </a:lnTo>
                <a:lnTo>
                  <a:pt x="9076" y="19611"/>
                </a:lnTo>
                <a:lnTo>
                  <a:pt x="9123" y="19781"/>
                </a:lnTo>
                <a:lnTo>
                  <a:pt x="9193" y="20008"/>
                </a:lnTo>
                <a:lnTo>
                  <a:pt x="9264" y="20179"/>
                </a:lnTo>
                <a:lnTo>
                  <a:pt x="9334" y="20293"/>
                </a:lnTo>
                <a:lnTo>
                  <a:pt x="9405" y="20349"/>
                </a:lnTo>
                <a:lnTo>
                  <a:pt x="9545" y="20349"/>
                </a:lnTo>
                <a:lnTo>
                  <a:pt x="11891" y="20349"/>
                </a:lnTo>
                <a:lnTo>
                  <a:pt x="12031" y="20349"/>
                </a:lnTo>
                <a:lnTo>
                  <a:pt x="12172" y="20236"/>
                </a:lnTo>
                <a:lnTo>
                  <a:pt x="12266" y="20179"/>
                </a:lnTo>
                <a:lnTo>
                  <a:pt x="12336" y="20008"/>
                </a:lnTo>
                <a:lnTo>
                  <a:pt x="12383" y="19838"/>
                </a:lnTo>
                <a:lnTo>
                  <a:pt x="12430" y="19611"/>
                </a:lnTo>
                <a:lnTo>
                  <a:pt x="12477" y="19440"/>
                </a:lnTo>
                <a:lnTo>
                  <a:pt x="12477" y="19099"/>
                </a:lnTo>
                <a:lnTo>
                  <a:pt x="9053" y="19099"/>
                </a:lnTo>
                <a:close/>
              </a:path>
              <a:path w="21600" h="21600" extrusionOk="0">
                <a:moveTo>
                  <a:pt x="9053" y="19099"/>
                </a:moveTo>
                <a:lnTo>
                  <a:pt x="0" y="19099"/>
                </a:lnTo>
                <a:lnTo>
                  <a:pt x="21600" y="19099"/>
                </a:lnTo>
              </a:path>
            </a:pathLst>
          </a:custGeom>
          <a:solidFill>
            <a:srgbClr val="C0C0C0"/>
          </a:solidFill>
          <a:ln w="9525">
            <a:solidFill>
              <a:srgbClr val="000000"/>
            </a:solidFill>
            <a:miter lim="800000"/>
            <a:headEnd/>
            <a:tailEnd/>
          </a:ln>
          <a:effectLst>
            <a:outerShdw dist="107763" dir="2700000" algn="ctr" rotWithShape="0">
              <a:srgbClr val="808080"/>
            </a:outerShdw>
          </a:effectLst>
        </p:spPr>
        <p:txBody>
          <a:bodyPr>
            <a:prstTxWarp prst="textNoShape">
              <a:avLst/>
            </a:prstTxWarp>
          </a:bodyPr>
          <a:lstStyle/>
          <a:p>
            <a:pPr fontAlgn="auto">
              <a:spcBef>
                <a:spcPts val="0"/>
              </a:spcBef>
              <a:spcAft>
                <a:spcPts val="0"/>
              </a:spcAft>
              <a:defRPr/>
            </a:pPr>
            <a:endParaRPr lang="en-US">
              <a:latin typeface="+mn-lt"/>
              <a:ea typeface="+mn-ea"/>
              <a:cs typeface="+mn-cs"/>
            </a:endParaRPr>
          </a:p>
        </p:txBody>
      </p:sp>
      <p:pic>
        <p:nvPicPr>
          <p:cNvPr id="27660" name="Picture 25"/>
          <p:cNvPicPr>
            <a:picLocks noChangeAspect="1"/>
          </p:cNvPicPr>
          <p:nvPr/>
        </p:nvPicPr>
        <p:blipFill>
          <a:blip r:embed="rId6"/>
          <a:srcRect/>
          <a:stretch>
            <a:fillRect/>
          </a:stretch>
        </p:blipFill>
        <p:spPr bwMode="auto">
          <a:xfrm>
            <a:off x="3629025" y="1220788"/>
            <a:ext cx="3181350" cy="1801812"/>
          </a:xfrm>
          <a:prstGeom prst="rect">
            <a:avLst/>
          </a:prstGeom>
          <a:noFill/>
          <a:ln w="9525">
            <a:noFill/>
            <a:miter lim="800000"/>
            <a:headEnd/>
            <a:tailEnd/>
          </a:ln>
        </p:spPr>
      </p:pic>
      <p:sp>
        <p:nvSpPr>
          <p:cNvPr id="8" name="Left Arrow Callout 7"/>
          <p:cNvSpPr/>
          <p:nvPr/>
        </p:nvSpPr>
        <p:spPr>
          <a:xfrm>
            <a:off x="7004050" y="1541463"/>
            <a:ext cx="2063750" cy="727075"/>
          </a:xfrm>
          <a:prstGeom prst="leftArrowCallout">
            <a:avLst>
              <a:gd name="adj1" fmla="val 25000"/>
              <a:gd name="adj2" fmla="val 25000"/>
              <a:gd name="adj3" fmla="val 25000"/>
              <a:gd name="adj4" fmla="val 81452"/>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fontAlgn="auto">
              <a:spcBef>
                <a:spcPts val="0"/>
              </a:spcBef>
              <a:spcAft>
                <a:spcPts val="0"/>
              </a:spcAft>
              <a:defRPr/>
            </a:pPr>
            <a:r>
              <a:rPr lang="en-US" sz="1000" dirty="0">
                <a:solidFill>
                  <a:schemeClr val="tx1"/>
                </a:solidFill>
              </a:rPr>
              <a:t>Cabinet of discharge tubes.</a:t>
            </a:r>
          </a:p>
          <a:p>
            <a:pPr marL="171450" indent="-171450" fontAlgn="auto">
              <a:spcBef>
                <a:spcPts val="0"/>
              </a:spcBef>
              <a:spcAft>
                <a:spcPts val="0"/>
              </a:spcAft>
              <a:buFont typeface="Wingdings" pitchFamily="2" charset="2"/>
              <a:buChar char="q"/>
              <a:defRPr/>
            </a:pPr>
            <a:r>
              <a:rPr lang="en-US" sz="1000" dirty="0">
                <a:solidFill>
                  <a:schemeClr val="tx1"/>
                </a:solidFill>
              </a:rPr>
              <a:t>Students can drag and drop discharge tubes into sample holder.</a:t>
            </a:r>
            <a:endParaRPr lang="en-US" sz="1000" dirty="0">
              <a:solidFill>
                <a:schemeClr val="tx1"/>
              </a:solidFill>
            </a:endParaRPr>
          </a:p>
        </p:txBody>
      </p:sp>
      <p:pic>
        <p:nvPicPr>
          <p:cNvPr id="27662" name="Picture 26"/>
          <p:cNvPicPr>
            <a:picLocks noChangeAspect="1"/>
          </p:cNvPicPr>
          <p:nvPr/>
        </p:nvPicPr>
        <p:blipFill>
          <a:blip r:embed="rId5"/>
          <a:srcRect l="661" r="79501"/>
          <a:stretch>
            <a:fillRect/>
          </a:stretch>
        </p:blipFill>
        <p:spPr bwMode="auto">
          <a:xfrm>
            <a:off x="733425" y="3662363"/>
            <a:ext cx="619125" cy="1785937"/>
          </a:xfrm>
          <a:prstGeom prst="rect">
            <a:avLst/>
          </a:prstGeom>
          <a:noFill/>
          <a:ln w="9525">
            <a:noFill/>
            <a:miter lim="800000"/>
            <a:headEnd/>
            <a:tailEnd/>
          </a:ln>
        </p:spPr>
      </p:pic>
      <p:sp>
        <p:nvSpPr>
          <p:cNvPr id="16" name="Double Wave 15"/>
          <p:cNvSpPr/>
          <p:nvPr/>
        </p:nvSpPr>
        <p:spPr>
          <a:xfrm>
            <a:off x="1143000" y="4249738"/>
            <a:ext cx="896938" cy="704850"/>
          </a:xfrm>
          <a:prstGeom prst="doubleWav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Oval 27"/>
          <p:cNvSpPr/>
          <p:nvPr/>
        </p:nvSpPr>
        <p:spPr>
          <a:xfrm>
            <a:off x="3886200" y="3502025"/>
            <a:ext cx="2667000" cy="1711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ounded Rectangle 28"/>
          <p:cNvSpPr/>
          <p:nvPr/>
        </p:nvSpPr>
        <p:spPr>
          <a:xfrm>
            <a:off x="2743200" y="5434013"/>
            <a:ext cx="2427288" cy="625475"/>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fontAlgn="auto">
              <a:spcBef>
                <a:spcPts val="0"/>
              </a:spcBef>
              <a:spcAft>
                <a:spcPts val="0"/>
              </a:spcAft>
              <a:defRPr/>
            </a:pPr>
            <a:r>
              <a:rPr lang="en-US" sz="1000" dirty="0">
                <a:solidFill>
                  <a:schemeClr val="tx1"/>
                </a:solidFill>
              </a:rPr>
              <a:t>In this case only the specific emission line colors should be observable. (see slide #5 for some examples from the web.)</a:t>
            </a:r>
            <a:endParaRPr lang="en-US" sz="1000" dirty="0">
              <a:solidFill>
                <a:schemeClr val="tx1"/>
              </a:solidFill>
            </a:endParaRPr>
          </a:p>
        </p:txBody>
      </p:sp>
      <p:cxnSp>
        <p:nvCxnSpPr>
          <p:cNvPr id="30" name="Straight Arrow Connector 29"/>
          <p:cNvCxnSpPr>
            <a:stCxn id="29" idx="0"/>
            <a:endCxn id="28" idx="4"/>
          </p:cNvCxnSpPr>
          <p:nvPr/>
        </p:nvCxnSpPr>
        <p:spPr>
          <a:xfrm flipV="1">
            <a:off x="3957638" y="5226050"/>
            <a:ext cx="1262062" cy="19526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27667" name="Group 5"/>
          <p:cNvGrpSpPr>
            <a:grpSpLocks/>
          </p:cNvGrpSpPr>
          <p:nvPr/>
        </p:nvGrpSpPr>
        <p:grpSpPr bwMode="auto">
          <a:xfrm>
            <a:off x="7410450" y="3849688"/>
            <a:ext cx="1479550" cy="1398587"/>
            <a:chOff x="7410957" y="3849868"/>
            <a:chExt cx="1478846" cy="1399186"/>
          </a:xfrm>
        </p:grpSpPr>
        <p:pic>
          <p:nvPicPr>
            <p:cNvPr id="27674" name="Picture 4" descr="Balmer Series for Hydrogen Atom.jpg"/>
            <p:cNvPicPr>
              <a:picLocks noChangeAspect="1" noChangeArrowheads="1"/>
            </p:cNvPicPr>
            <p:nvPr/>
          </p:nvPicPr>
          <p:blipFill>
            <a:blip r:embed="rId7"/>
            <a:srcRect t="24112" b="46663"/>
            <a:stretch>
              <a:fillRect/>
            </a:stretch>
          </p:blipFill>
          <p:spPr bwMode="auto">
            <a:xfrm>
              <a:off x="7410957" y="3849868"/>
              <a:ext cx="1478846" cy="352043"/>
            </a:xfrm>
            <a:prstGeom prst="rect">
              <a:avLst/>
            </a:prstGeom>
            <a:noFill/>
            <a:ln w="9525">
              <a:noFill/>
              <a:miter lim="800000"/>
              <a:headEnd/>
              <a:tailEnd/>
            </a:ln>
          </p:spPr>
        </p:pic>
        <p:pic>
          <p:nvPicPr>
            <p:cNvPr id="27675" name="Picture 6" descr="emission spectrum of hydrogen. emission spectra hydrogen. The lower spectra are the"/>
            <p:cNvPicPr>
              <a:picLocks noChangeAspect="1" noChangeArrowheads="1"/>
            </p:cNvPicPr>
            <p:nvPr/>
          </p:nvPicPr>
          <p:blipFill>
            <a:blip r:embed="rId8"/>
            <a:srcRect r="50000"/>
            <a:stretch>
              <a:fillRect/>
            </a:stretch>
          </p:blipFill>
          <p:spPr bwMode="auto">
            <a:xfrm>
              <a:off x="7449926" y="4201911"/>
              <a:ext cx="1400907" cy="1047143"/>
            </a:xfrm>
            <a:prstGeom prst="rect">
              <a:avLst/>
            </a:prstGeom>
            <a:noFill/>
            <a:ln w="9525">
              <a:noFill/>
              <a:miter lim="800000"/>
              <a:headEnd/>
              <a:tailEnd/>
            </a:ln>
          </p:spPr>
        </p:pic>
      </p:grpSp>
      <p:sp>
        <p:nvSpPr>
          <p:cNvPr id="17" name="Up Arrow Callout 16"/>
          <p:cNvSpPr/>
          <p:nvPr/>
        </p:nvSpPr>
        <p:spPr>
          <a:xfrm>
            <a:off x="6054725" y="5327650"/>
            <a:ext cx="3082925" cy="1454150"/>
          </a:xfrm>
          <a:prstGeom prst="upArrowCallout">
            <a:avLst>
              <a:gd name="adj1" fmla="val 25000"/>
              <a:gd name="adj2" fmla="val 25000"/>
              <a:gd name="adj3" fmla="val 25000"/>
              <a:gd name="adj4" fmla="val 48862"/>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000" dirty="0">
                <a:solidFill>
                  <a:schemeClr val="tx1"/>
                </a:solidFill>
              </a:rPr>
              <a:t>It is important that the spectrum displayed is not just the color line spectrum (top display) but also a spectrum of intensity versus wavelength (bottom display).</a:t>
            </a:r>
            <a:endParaRPr lang="en-US" sz="1000" dirty="0">
              <a:solidFill>
                <a:schemeClr val="tx1"/>
              </a:solidFill>
            </a:endParaRPr>
          </a:p>
        </p:txBody>
      </p:sp>
      <p:sp>
        <p:nvSpPr>
          <p:cNvPr id="27669" name="TextBox 4"/>
          <p:cNvSpPr txBox="1">
            <a:spLocks noChangeArrowheads="1"/>
          </p:cNvSpPr>
          <p:nvPr/>
        </p:nvSpPr>
        <p:spPr bwMode="auto">
          <a:xfrm>
            <a:off x="215900" y="6553200"/>
            <a:ext cx="4337050" cy="244475"/>
          </a:xfrm>
          <a:prstGeom prst="rect">
            <a:avLst/>
          </a:prstGeom>
          <a:noFill/>
          <a:ln w="9525">
            <a:noFill/>
            <a:miter lim="800000"/>
            <a:headEnd/>
            <a:tailEnd/>
          </a:ln>
        </p:spPr>
        <p:txBody>
          <a:bodyPr wrap="none">
            <a:prstTxWarp prst="textNoShape">
              <a:avLst/>
            </a:prstTxWarp>
            <a:spAutoFit/>
          </a:bodyPr>
          <a:lstStyle/>
          <a:p>
            <a:pPr marL="171450" indent="-171450">
              <a:buFont typeface="Wingdings" pitchFamily="-72" charset="2"/>
              <a:buChar char="v"/>
            </a:pPr>
            <a:r>
              <a:rPr lang="en-US" sz="1000">
                <a:latin typeface="Calibri" pitchFamily="-72" charset="0"/>
              </a:rPr>
              <a:t>Images of discharge tubes from: </a:t>
            </a:r>
            <a:r>
              <a:rPr lang="en-US" sz="1000">
                <a:latin typeface="Calibri" pitchFamily="-72" charset="0"/>
                <a:hlinkClick r:id="rId9"/>
              </a:rPr>
              <a:t>http://en.wikipedia.org/wiki/Gas-filled_tube</a:t>
            </a:r>
            <a:endParaRPr lang="en-US" sz="1000">
              <a:latin typeface="Calibri" pitchFamily="-72" charset="0"/>
            </a:endParaRPr>
          </a:p>
        </p:txBody>
      </p:sp>
      <p:grpSp>
        <p:nvGrpSpPr>
          <p:cNvPr id="27670" name="Group 13"/>
          <p:cNvGrpSpPr>
            <a:grpSpLocks/>
          </p:cNvGrpSpPr>
          <p:nvPr/>
        </p:nvGrpSpPr>
        <p:grpSpPr bwMode="auto">
          <a:xfrm>
            <a:off x="304800" y="5257800"/>
            <a:ext cx="1127125" cy="1127125"/>
            <a:chOff x="1775914" y="4843840"/>
            <a:chExt cx="1127600" cy="1127600"/>
          </a:xfrm>
        </p:grpSpPr>
        <p:pic>
          <p:nvPicPr>
            <p:cNvPr id="27672" name="Picture 6" descr="C:\Documents and Settings\vannelt\Local Settings\Temporary Internet Files\Content.IE5\JVTZC9OY\MC900431520[1].png"/>
            <p:cNvPicPr>
              <a:picLocks noChangeAspect="1" noChangeArrowheads="1"/>
            </p:cNvPicPr>
            <p:nvPr/>
          </p:nvPicPr>
          <p:blipFill>
            <a:blip r:embed="rId10"/>
            <a:srcRect/>
            <a:stretch>
              <a:fillRect/>
            </a:stretch>
          </p:blipFill>
          <p:spPr bwMode="auto">
            <a:xfrm>
              <a:off x="1775914" y="4843840"/>
              <a:ext cx="1127600" cy="1127600"/>
            </a:xfrm>
            <a:prstGeom prst="rect">
              <a:avLst/>
            </a:prstGeom>
            <a:noFill/>
            <a:ln w="9525">
              <a:noFill/>
              <a:miter lim="800000"/>
              <a:headEnd/>
              <a:tailEnd/>
            </a:ln>
          </p:spPr>
        </p:pic>
        <p:pic>
          <p:nvPicPr>
            <p:cNvPr id="27673" name="Picture 5" descr="C:\Documents and Settings\vannelt\Local Settings\Temporary Internet Files\Content.IE5\C9KE1HCK\MC900303693[1].wmf"/>
            <p:cNvPicPr>
              <a:picLocks noChangeAspect="1" noChangeArrowheads="1"/>
            </p:cNvPicPr>
            <p:nvPr/>
          </p:nvPicPr>
          <p:blipFill>
            <a:blip r:embed="rId11"/>
            <a:srcRect/>
            <a:stretch>
              <a:fillRect/>
            </a:stretch>
          </p:blipFill>
          <p:spPr bwMode="auto">
            <a:xfrm>
              <a:off x="2053882" y="5078662"/>
              <a:ext cx="370564" cy="402695"/>
            </a:xfrm>
            <a:prstGeom prst="rect">
              <a:avLst/>
            </a:prstGeom>
            <a:noFill/>
            <a:ln w="9525">
              <a:noFill/>
              <a:miter lim="800000"/>
              <a:headEnd/>
              <a:tailEnd/>
            </a:ln>
          </p:spPr>
        </p:pic>
      </p:grpSp>
      <p:sp>
        <p:nvSpPr>
          <p:cNvPr id="20" name="Left Arrow 19"/>
          <p:cNvSpPr/>
          <p:nvPr/>
        </p:nvSpPr>
        <p:spPr>
          <a:xfrm>
            <a:off x="1187450" y="5581650"/>
            <a:ext cx="1371600" cy="422275"/>
          </a:xfrm>
          <a:prstGeom prst="leftArrow">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fontAlgn="auto">
              <a:spcBef>
                <a:spcPts val="0"/>
              </a:spcBef>
              <a:spcAft>
                <a:spcPts val="0"/>
              </a:spcAft>
              <a:defRPr/>
            </a:pPr>
            <a:r>
              <a:rPr lang="en-US" sz="1000" dirty="0" err="1">
                <a:solidFill>
                  <a:schemeClr val="tx1"/>
                </a:solidFill>
              </a:rPr>
              <a:t>Nanoview</a:t>
            </a:r>
            <a:r>
              <a:rPr lang="en-US" sz="1000" dirty="0">
                <a:solidFill>
                  <a:schemeClr val="tx1"/>
                </a:solidFill>
              </a:rPr>
              <a:t> button</a:t>
            </a:r>
            <a:endParaRPr lang="en-US" sz="1000"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304800" y="2455863"/>
            <a:ext cx="8763000" cy="3716337"/>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698" name="Title 1"/>
          <p:cNvSpPr>
            <a:spLocks noGrp="1"/>
          </p:cNvSpPr>
          <p:nvPr>
            <p:ph type="title"/>
          </p:nvPr>
        </p:nvSpPr>
        <p:spPr>
          <a:xfrm>
            <a:off x="509588" y="-76200"/>
            <a:ext cx="8229600" cy="609600"/>
          </a:xfrm>
        </p:spPr>
        <p:txBody>
          <a:bodyPr/>
          <a:lstStyle/>
          <a:p>
            <a:r>
              <a:rPr lang="en-US" sz="2000" b="1" smtClean="0"/>
              <a:t>Atomic Emission Spectra (AES): Mode 1 Nanoview</a:t>
            </a:r>
          </a:p>
        </p:txBody>
      </p:sp>
      <p:sp>
        <p:nvSpPr>
          <p:cNvPr id="3" name="Rounded Rectangle 2"/>
          <p:cNvSpPr/>
          <p:nvPr/>
        </p:nvSpPr>
        <p:spPr>
          <a:xfrm>
            <a:off x="152400" y="523875"/>
            <a:ext cx="8589963" cy="725488"/>
          </a:xfrm>
          <a:prstGeom prst="round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anchor="ctr">
            <a:spAutoFit/>
          </a:bodyPr>
          <a:lstStyle/>
          <a:p>
            <a:pPr fontAlgn="auto">
              <a:spcBef>
                <a:spcPts val="0"/>
              </a:spcBef>
              <a:spcAft>
                <a:spcPts val="0"/>
              </a:spcAft>
              <a:defRPr/>
            </a:pPr>
            <a:r>
              <a:rPr lang="en-US" sz="1200" dirty="0"/>
              <a:t>Here is the general layout for the AES Mode 1 </a:t>
            </a:r>
            <a:r>
              <a:rPr lang="en-US" sz="1200" dirty="0" err="1"/>
              <a:t>Nanoview</a:t>
            </a:r>
            <a:r>
              <a:rPr lang="en-US" sz="1200" dirty="0"/>
              <a:t> interface</a:t>
            </a:r>
          </a:p>
          <a:p>
            <a:pPr marL="742950" lvl="1" indent="-285750" fontAlgn="auto">
              <a:spcBef>
                <a:spcPts val="0"/>
              </a:spcBef>
              <a:spcAft>
                <a:spcPts val="0"/>
              </a:spcAft>
              <a:buFont typeface="Wingdings" pitchFamily="2" charset="2"/>
              <a:buChar char="Ø"/>
              <a:defRPr/>
            </a:pPr>
            <a:r>
              <a:rPr lang="en-US" sz="1200" dirty="0"/>
              <a:t>The discharge tube and spectrum interface are from the </a:t>
            </a:r>
            <a:r>
              <a:rPr lang="en-US" sz="1200" dirty="0" err="1"/>
              <a:t>PhET</a:t>
            </a:r>
            <a:r>
              <a:rPr lang="en-US" sz="1200" dirty="0"/>
              <a:t> simulation discussed in the next slide.</a:t>
            </a:r>
          </a:p>
          <a:p>
            <a:pPr marL="742950" lvl="1" indent="-285750" fontAlgn="auto">
              <a:spcBef>
                <a:spcPts val="0"/>
              </a:spcBef>
              <a:spcAft>
                <a:spcPts val="0"/>
              </a:spcAft>
              <a:buFont typeface="Wingdings" pitchFamily="2" charset="2"/>
              <a:buChar char="Ø"/>
              <a:defRPr/>
            </a:pPr>
            <a:r>
              <a:rPr lang="en-US" sz="1200" dirty="0"/>
              <a:t>I have discussed the specific changes I want made in the next slide .</a:t>
            </a:r>
          </a:p>
        </p:txBody>
      </p:sp>
      <p:grpSp>
        <p:nvGrpSpPr>
          <p:cNvPr id="29700" name="Group 14"/>
          <p:cNvGrpSpPr>
            <a:grpSpLocks/>
          </p:cNvGrpSpPr>
          <p:nvPr/>
        </p:nvGrpSpPr>
        <p:grpSpPr bwMode="auto">
          <a:xfrm>
            <a:off x="1828800" y="3857625"/>
            <a:ext cx="1019175" cy="884238"/>
            <a:chOff x="3124200" y="4191000"/>
            <a:chExt cx="1019908" cy="884682"/>
          </a:xfrm>
        </p:grpSpPr>
        <p:sp>
          <p:nvSpPr>
            <p:cNvPr id="9" name="Rectangle 8"/>
            <p:cNvSpPr/>
            <p:nvPr/>
          </p:nvSpPr>
          <p:spPr>
            <a:xfrm>
              <a:off x="3124200" y="4191000"/>
              <a:ext cx="1019908" cy="884682"/>
            </a:xfrm>
            <a:prstGeom prst="rect">
              <a:avLst/>
            </a:prstGeom>
            <a:solidFill>
              <a:schemeClr val="bg1">
                <a:lumMod val="50000"/>
              </a:schemeClr>
            </a:solidFill>
            <a:ln>
              <a:solidFill>
                <a:schemeClr val="bg1">
                  <a:lumMod val="95000"/>
                </a:schemeClr>
              </a:solidFill>
            </a:ln>
            <a:scene3d>
              <a:camera prst="isometricOffAxis2Right"/>
              <a:lightRig rig="threePt" dir="t"/>
            </a:scene3d>
            <a:sp3d>
              <a:bevelT w="508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3581400" y="4498275"/>
              <a:ext cx="98473" cy="178500"/>
            </a:xfrm>
            <a:prstGeom prst="rect">
              <a:avLst/>
            </a:prstGeom>
            <a:solidFill>
              <a:schemeClr val="tx1"/>
            </a:solidFill>
            <a:ln>
              <a:solidFill>
                <a:schemeClr val="bg1">
                  <a:lumMod val="95000"/>
                </a:schemeClr>
              </a:solidFill>
            </a:ln>
            <a:scene3d>
              <a:camera prst="isometricOffAxis2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 name="Straight Connector 11"/>
            <p:cNvCxnSpPr/>
            <p:nvPr/>
          </p:nvCxnSpPr>
          <p:spPr>
            <a:xfrm flipV="1">
              <a:off x="3610324" y="4540425"/>
              <a:ext cx="301842" cy="7623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9701" name="Picture 21"/>
          <p:cNvPicPr>
            <a:picLocks noChangeAspect="1"/>
          </p:cNvPicPr>
          <p:nvPr/>
        </p:nvPicPr>
        <p:blipFill>
          <a:blip r:embed="rId3"/>
          <a:srcRect/>
          <a:stretch>
            <a:fillRect/>
          </a:stretch>
        </p:blipFill>
        <p:spPr bwMode="auto">
          <a:xfrm rot="-3750256">
            <a:off x="5788025" y="3717925"/>
            <a:ext cx="1644650" cy="1422400"/>
          </a:xfrm>
          <a:prstGeom prst="rect">
            <a:avLst/>
          </a:prstGeom>
          <a:noFill/>
          <a:ln w="9525">
            <a:noFill/>
            <a:miter lim="800000"/>
            <a:headEnd/>
            <a:tailEnd/>
          </a:ln>
        </p:spPr>
      </p:pic>
      <p:pic>
        <p:nvPicPr>
          <p:cNvPr id="29702" name="Picture 3"/>
          <p:cNvPicPr>
            <a:picLocks noChangeAspect="1"/>
          </p:cNvPicPr>
          <p:nvPr/>
        </p:nvPicPr>
        <p:blipFill>
          <a:blip r:embed="rId4"/>
          <a:srcRect l="22755"/>
          <a:stretch>
            <a:fillRect/>
          </a:stretch>
        </p:blipFill>
        <p:spPr bwMode="auto">
          <a:xfrm>
            <a:off x="2466975" y="2541588"/>
            <a:ext cx="4237038" cy="3248025"/>
          </a:xfrm>
          <a:prstGeom prst="rect">
            <a:avLst/>
          </a:prstGeom>
          <a:noFill/>
          <a:ln w="9525">
            <a:noFill/>
            <a:miter lim="800000"/>
            <a:headEnd/>
            <a:tailEnd/>
          </a:ln>
        </p:spPr>
      </p:pic>
      <p:sp>
        <p:nvSpPr>
          <p:cNvPr id="29703" name="computr4"/>
          <p:cNvSpPr>
            <a:spLocks noEditPoints="1" noChangeArrowheads="1"/>
          </p:cNvSpPr>
          <p:nvPr/>
        </p:nvSpPr>
        <p:spPr bwMode="auto">
          <a:xfrm>
            <a:off x="7315200" y="3581400"/>
            <a:ext cx="1670050" cy="2101850"/>
          </a:xfrm>
          <a:custGeom>
            <a:avLst/>
            <a:gdLst>
              <a:gd name="T0" fmla="*/ 835179 w 21600"/>
              <a:gd name="T1" fmla="*/ 0 h 21600"/>
              <a:gd name="T2" fmla="*/ 1670358 w 21600"/>
              <a:gd name="T3" fmla="*/ 1050605 h 21600"/>
              <a:gd name="T4" fmla="*/ 835179 w 21600"/>
              <a:gd name="T5" fmla="*/ 2101209 h 21600"/>
              <a:gd name="T6" fmla="*/ 0 w 21600"/>
              <a:gd name="T7" fmla="*/ 1050605 h 21600"/>
              <a:gd name="T8" fmla="*/ 0 60000 65536"/>
              <a:gd name="T9" fmla="*/ 0 60000 65536"/>
              <a:gd name="T10" fmla="*/ 0 60000 65536"/>
              <a:gd name="T11" fmla="*/ 0 60000 65536"/>
              <a:gd name="T12" fmla="*/ 3509 w 21600"/>
              <a:gd name="T13" fmla="*/ 2414 h 21600"/>
              <a:gd name="T14" fmla="*/ 18090 w 21600"/>
              <a:gd name="T15" fmla="*/ 11028 h 21600"/>
            </a:gdLst>
            <a:ahLst/>
            <a:cxnLst>
              <a:cxn ang="T8">
                <a:pos x="T0" y="T1"/>
              </a:cxn>
              <a:cxn ang="T9">
                <a:pos x="T2" y="T3"/>
              </a:cxn>
              <a:cxn ang="T10">
                <a:pos x="T4" y="T5"/>
              </a:cxn>
              <a:cxn ang="T11">
                <a:pos x="T6" y="T7"/>
              </a:cxn>
            </a:cxnLst>
            <a:rect l="T12" t="T13" r="T14" b="T15"/>
            <a:pathLst>
              <a:path w="21600" h="21600" extrusionOk="0">
                <a:moveTo>
                  <a:pt x="10800" y="21600"/>
                </a:moveTo>
                <a:lnTo>
                  <a:pt x="19872" y="21600"/>
                </a:lnTo>
                <a:lnTo>
                  <a:pt x="19872" y="19623"/>
                </a:lnTo>
                <a:lnTo>
                  <a:pt x="21600" y="19623"/>
                </a:lnTo>
                <a:lnTo>
                  <a:pt x="21600" y="11104"/>
                </a:lnTo>
                <a:lnTo>
                  <a:pt x="21600" y="1217"/>
                </a:lnTo>
                <a:lnTo>
                  <a:pt x="21600" y="913"/>
                </a:lnTo>
                <a:lnTo>
                  <a:pt x="21384" y="761"/>
                </a:lnTo>
                <a:lnTo>
                  <a:pt x="21168" y="456"/>
                </a:lnTo>
                <a:lnTo>
                  <a:pt x="20952" y="304"/>
                </a:lnTo>
                <a:lnTo>
                  <a:pt x="20736" y="152"/>
                </a:lnTo>
                <a:lnTo>
                  <a:pt x="20520" y="0"/>
                </a:lnTo>
                <a:lnTo>
                  <a:pt x="19872" y="0"/>
                </a:lnTo>
                <a:lnTo>
                  <a:pt x="19440" y="0"/>
                </a:lnTo>
                <a:lnTo>
                  <a:pt x="10800" y="0"/>
                </a:lnTo>
                <a:lnTo>
                  <a:pt x="1944" y="0"/>
                </a:lnTo>
                <a:lnTo>
                  <a:pt x="1512" y="0"/>
                </a:lnTo>
                <a:lnTo>
                  <a:pt x="1080" y="0"/>
                </a:lnTo>
                <a:lnTo>
                  <a:pt x="648" y="152"/>
                </a:lnTo>
                <a:lnTo>
                  <a:pt x="432" y="304"/>
                </a:lnTo>
                <a:lnTo>
                  <a:pt x="216" y="456"/>
                </a:lnTo>
                <a:lnTo>
                  <a:pt x="0" y="761"/>
                </a:lnTo>
                <a:lnTo>
                  <a:pt x="0" y="913"/>
                </a:lnTo>
                <a:lnTo>
                  <a:pt x="0" y="1217"/>
                </a:lnTo>
                <a:lnTo>
                  <a:pt x="0" y="11104"/>
                </a:lnTo>
                <a:lnTo>
                  <a:pt x="0" y="19623"/>
                </a:lnTo>
                <a:lnTo>
                  <a:pt x="1728" y="19623"/>
                </a:lnTo>
                <a:lnTo>
                  <a:pt x="1728" y="21600"/>
                </a:lnTo>
                <a:lnTo>
                  <a:pt x="10800" y="21600"/>
                </a:lnTo>
                <a:close/>
              </a:path>
              <a:path w="21600" h="21600" extrusionOk="0">
                <a:moveTo>
                  <a:pt x="17496" y="11256"/>
                </a:moveTo>
                <a:lnTo>
                  <a:pt x="17712" y="11256"/>
                </a:lnTo>
                <a:lnTo>
                  <a:pt x="17928" y="11256"/>
                </a:lnTo>
                <a:lnTo>
                  <a:pt x="17928" y="11104"/>
                </a:lnTo>
                <a:lnTo>
                  <a:pt x="18144" y="11104"/>
                </a:lnTo>
                <a:lnTo>
                  <a:pt x="18144" y="10952"/>
                </a:lnTo>
                <a:lnTo>
                  <a:pt x="18144" y="10800"/>
                </a:lnTo>
                <a:lnTo>
                  <a:pt x="18144" y="2586"/>
                </a:lnTo>
                <a:lnTo>
                  <a:pt x="18144" y="2434"/>
                </a:lnTo>
                <a:lnTo>
                  <a:pt x="18144" y="2282"/>
                </a:lnTo>
                <a:lnTo>
                  <a:pt x="17928" y="2130"/>
                </a:lnTo>
                <a:lnTo>
                  <a:pt x="17712" y="1977"/>
                </a:lnTo>
                <a:lnTo>
                  <a:pt x="17496" y="1977"/>
                </a:lnTo>
                <a:lnTo>
                  <a:pt x="3888" y="1977"/>
                </a:lnTo>
                <a:lnTo>
                  <a:pt x="3672" y="1977"/>
                </a:lnTo>
                <a:lnTo>
                  <a:pt x="3456" y="1977"/>
                </a:lnTo>
                <a:lnTo>
                  <a:pt x="3456" y="2130"/>
                </a:lnTo>
                <a:lnTo>
                  <a:pt x="3240" y="2130"/>
                </a:lnTo>
                <a:lnTo>
                  <a:pt x="3240" y="2282"/>
                </a:lnTo>
                <a:lnTo>
                  <a:pt x="3024" y="2282"/>
                </a:lnTo>
                <a:lnTo>
                  <a:pt x="3024" y="2434"/>
                </a:lnTo>
                <a:lnTo>
                  <a:pt x="3024" y="2586"/>
                </a:lnTo>
                <a:lnTo>
                  <a:pt x="3024" y="10800"/>
                </a:lnTo>
                <a:lnTo>
                  <a:pt x="3024" y="10952"/>
                </a:lnTo>
                <a:lnTo>
                  <a:pt x="3240" y="11104"/>
                </a:lnTo>
                <a:lnTo>
                  <a:pt x="3456" y="11256"/>
                </a:lnTo>
                <a:lnTo>
                  <a:pt x="3672" y="11256"/>
                </a:lnTo>
                <a:lnTo>
                  <a:pt x="3888" y="11256"/>
                </a:lnTo>
                <a:lnTo>
                  <a:pt x="17496" y="11256"/>
                </a:lnTo>
                <a:moveTo>
                  <a:pt x="2808" y="19623"/>
                </a:moveTo>
                <a:lnTo>
                  <a:pt x="2808" y="19927"/>
                </a:lnTo>
                <a:lnTo>
                  <a:pt x="2808" y="21144"/>
                </a:lnTo>
                <a:lnTo>
                  <a:pt x="2808" y="21600"/>
                </a:lnTo>
                <a:lnTo>
                  <a:pt x="2808" y="19623"/>
                </a:lnTo>
                <a:moveTo>
                  <a:pt x="4104" y="19623"/>
                </a:moveTo>
                <a:lnTo>
                  <a:pt x="4104" y="19927"/>
                </a:lnTo>
                <a:lnTo>
                  <a:pt x="4104" y="21144"/>
                </a:lnTo>
                <a:lnTo>
                  <a:pt x="4104" y="21600"/>
                </a:lnTo>
                <a:lnTo>
                  <a:pt x="4104" y="19623"/>
                </a:lnTo>
                <a:moveTo>
                  <a:pt x="5184" y="19623"/>
                </a:moveTo>
                <a:lnTo>
                  <a:pt x="5184" y="19927"/>
                </a:lnTo>
                <a:lnTo>
                  <a:pt x="5184" y="21144"/>
                </a:lnTo>
                <a:lnTo>
                  <a:pt x="5184" y="21600"/>
                </a:lnTo>
                <a:lnTo>
                  <a:pt x="5184" y="19623"/>
                </a:lnTo>
                <a:moveTo>
                  <a:pt x="6480" y="19623"/>
                </a:moveTo>
                <a:lnTo>
                  <a:pt x="6480" y="19927"/>
                </a:lnTo>
                <a:lnTo>
                  <a:pt x="6480" y="21144"/>
                </a:lnTo>
                <a:lnTo>
                  <a:pt x="6480" y="21600"/>
                </a:lnTo>
                <a:lnTo>
                  <a:pt x="6480" y="19623"/>
                </a:lnTo>
                <a:moveTo>
                  <a:pt x="7560" y="19623"/>
                </a:moveTo>
                <a:lnTo>
                  <a:pt x="7560" y="19927"/>
                </a:lnTo>
                <a:lnTo>
                  <a:pt x="7560" y="21144"/>
                </a:lnTo>
                <a:lnTo>
                  <a:pt x="7560" y="21600"/>
                </a:lnTo>
                <a:lnTo>
                  <a:pt x="7560" y="19623"/>
                </a:lnTo>
                <a:moveTo>
                  <a:pt x="8856" y="19623"/>
                </a:moveTo>
                <a:lnTo>
                  <a:pt x="8856" y="19927"/>
                </a:lnTo>
                <a:lnTo>
                  <a:pt x="8856" y="21144"/>
                </a:lnTo>
                <a:lnTo>
                  <a:pt x="8856" y="21600"/>
                </a:lnTo>
                <a:lnTo>
                  <a:pt x="8856" y="19623"/>
                </a:lnTo>
                <a:moveTo>
                  <a:pt x="10152" y="19623"/>
                </a:moveTo>
                <a:lnTo>
                  <a:pt x="10152" y="19927"/>
                </a:lnTo>
                <a:lnTo>
                  <a:pt x="10152" y="21144"/>
                </a:lnTo>
                <a:lnTo>
                  <a:pt x="10152" y="21600"/>
                </a:lnTo>
                <a:lnTo>
                  <a:pt x="10152" y="19623"/>
                </a:lnTo>
                <a:moveTo>
                  <a:pt x="11232" y="19623"/>
                </a:moveTo>
                <a:lnTo>
                  <a:pt x="11232" y="19927"/>
                </a:lnTo>
                <a:lnTo>
                  <a:pt x="11232" y="21144"/>
                </a:lnTo>
                <a:lnTo>
                  <a:pt x="11232" y="21600"/>
                </a:lnTo>
                <a:lnTo>
                  <a:pt x="11232" y="19623"/>
                </a:lnTo>
                <a:moveTo>
                  <a:pt x="12528" y="19623"/>
                </a:moveTo>
                <a:lnTo>
                  <a:pt x="12528" y="19927"/>
                </a:lnTo>
                <a:lnTo>
                  <a:pt x="12528" y="21144"/>
                </a:lnTo>
                <a:lnTo>
                  <a:pt x="12528" y="21600"/>
                </a:lnTo>
                <a:lnTo>
                  <a:pt x="12528" y="19623"/>
                </a:lnTo>
                <a:moveTo>
                  <a:pt x="13608" y="19623"/>
                </a:moveTo>
                <a:lnTo>
                  <a:pt x="13608" y="19927"/>
                </a:lnTo>
                <a:lnTo>
                  <a:pt x="13608" y="21144"/>
                </a:lnTo>
                <a:lnTo>
                  <a:pt x="13608" y="21600"/>
                </a:lnTo>
                <a:lnTo>
                  <a:pt x="13608" y="19623"/>
                </a:lnTo>
                <a:moveTo>
                  <a:pt x="14904" y="19623"/>
                </a:moveTo>
                <a:lnTo>
                  <a:pt x="14904" y="19927"/>
                </a:lnTo>
                <a:lnTo>
                  <a:pt x="14904" y="21144"/>
                </a:lnTo>
                <a:lnTo>
                  <a:pt x="14904" y="21600"/>
                </a:lnTo>
                <a:lnTo>
                  <a:pt x="14904" y="19623"/>
                </a:lnTo>
                <a:moveTo>
                  <a:pt x="16200" y="19623"/>
                </a:moveTo>
                <a:lnTo>
                  <a:pt x="16200" y="19927"/>
                </a:lnTo>
                <a:lnTo>
                  <a:pt x="16200" y="21144"/>
                </a:lnTo>
                <a:lnTo>
                  <a:pt x="16200" y="21600"/>
                </a:lnTo>
                <a:lnTo>
                  <a:pt x="16200" y="19623"/>
                </a:lnTo>
                <a:moveTo>
                  <a:pt x="17280" y="19623"/>
                </a:moveTo>
                <a:lnTo>
                  <a:pt x="17280" y="19927"/>
                </a:lnTo>
                <a:lnTo>
                  <a:pt x="17280" y="21144"/>
                </a:lnTo>
                <a:lnTo>
                  <a:pt x="17280" y="21600"/>
                </a:lnTo>
                <a:lnTo>
                  <a:pt x="17280" y="19623"/>
                </a:lnTo>
                <a:moveTo>
                  <a:pt x="18576" y="19623"/>
                </a:moveTo>
                <a:lnTo>
                  <a:pt x="18576" y="19927"/>
                </a:lnTo>
                <a:lnTo>
                  <a:pt x="18576" y="21144"/>
                </a:lnTo>
                <a:lnTo>
                  <a:pt x="18576" y="21600"/>
                </a:lnTo>
                <a:lnTo>
                  <a:pt x="18576" y="19623"/>
                </a:lnTo>
                <a:moveTo>
                  <a:pt x="19872" y="19623"/>
                </a:moveTo>
                <a:lnTo>
                  <a:pt x="16848" y="19623"/>
                </a:lnTo>
                <a:lnTo>
                  <a:pt x="5400" y="19623"/>
                </a:lnTo>
                <a:lnTo>
                  <a:pt x="1728" y="19623"/>
                </a:lnTo>
                <a:lnTo>
                  <a:pt x="19872" y="19623"/>
                </a:lnTo>
                <a:moveTo>
                  <a:pt x="12096" y="14146"/>
                </a:moveTo>
                <a:lnTo>
                  <a:pt x="12096" y="13386"/>
                </a:lnTo>
                <a:lnTo>
                  <a:pt x="19224" y="13386"/>
                </a:lnTo>
                <a:lnTo>
                  <a:pt x="19224" y="14146"/>
                </a:lnTo>
                <a:lnTo>
                  <a:pt x="12096" y="14146"/>
                </a:lnTo>
              </a:path>
            </a:pathLst>
          </a:custGeom>
          <a:solidFill>
            <a:srgbClr val="FFFFCC"/>
          </a:solidFill>
          <a:ln w="9525">
            <a:solidFill>
              <a:srgbClr val="000000"/>
            </a:solidFill>
            <a:miter lim="800000"/>
            <a:headEnd/>
            <a:tailEnd/>
          </a:ln>
        </p:spPr>
        <p:txBody>
          <a:bodyPr>
            <a:prstTxWarp prst="textNoShape">
              <a:avLst/>
            </a:prstTxWarp>
          </a:bodyPr>
          <a:lstStyle/>
          <a:p>
            <a:endParaRPr lang="en-US">
              <a:latin typeface="Calibri" pitchFamily="-72" charset="0"/>
            </a:endParaRPr>
          </a:p>
        </p:txBody>
      </p:sp>
      <p:sp>
        <p:nvSpPr>
          <p:cNvPr id="24" name="Freeform 23"/>
          <p:cNvSpPr/>
          <p:nvPr/>
        </p:nvSpPr>
        <p:spPr>
          <a:xfrm>
            <a:off x="6810375" y="3041650"/>
            <a:ext cx="681038" cy="1384300"/>
          </a:xfrm>
          <a:custGeom>
            <a:avLst/>
            <a:gdLst>
              <a:gd name="connsiteX0" fmla="*/ 0 w 679938"/>
              <a:gd name="connsiteY0" fmla="*/ 621324 h 1383324"/>
              <a:gd name="connsiteX1" fmla="*/ 58615 w 679938"/>
              <a:gd name="connsiteY1" fmla="*/ 539262 h 1383324"/>
              <a:gd name="connsiteX2" fmla="*/ 293077 w 679938"/>
              <a:gd name="connsiteY2" fmla="*/ 140677 h 1383324"/>
              <a:gd name="connsiteX3" fmla="*/ 422030 w 679938"/>
              <a:gd name="connsiteY3" fmla="*/ 23447 h 1383324"/>
              <a:gd name="connsiteX4" fmla="*/ 457200 w 679938"/>
              <a:gd name="connsiteY4" fmla="*/ 0 h 1383324"/>
              <a:gd name="connsiteX5" fmla="*/ 550984 w 679938"/>
              <a:gd name="connsiteY5" fmla="*/ 23447 h 1383324"/>
              <a:gd name="connsiteX6" fmla="*/ 597877 w 679938"/>
              <a:gd name="connsiteY6" fmla="*/ 82062 h 1383324"/>
              <a:gd name="connsiteX7" fmla="*/ 668215 w 679938"/>
              <a:gd name="connsiteY7" fmla="*/ 199293 h 1383324"/>
              <a:gd name="connsiteX8" fmla="*/ 679938 w 679938"/>
              <a:gd name="connsiteY8" fmla="*/ 246185 h 1383324"/>
              <a:gd name="connsiteX9" fmla="*/ 656492 w 679938"/>
              <a:gd name="connsiteY9" fmla="*/ 422031 h 1383324"/>
              <a:gd name="connsiteX10" fmla="*/ 609600 w 679938"/>
              <a:gd name="connsiteY10" fmla="*/ 445477 h 1383324"/>
              <a:gd name="connsiteX11" fmla="*/ 550984 w 679938"/>
              <a:gd name="connsiteY11" fmla="*/ 480647 h 1383324"/>
              <a:gd name="connsiteX12" fmla="*/ 457200 w 679938"/>
              <a:gd name="connsiteY12" fmla="*/ 504093 h 1383324"/>
              <a:gd name="connsiteX13" fmla="*/ 339969 w 679938"/>
              <a:gd name="connsiteY13" fmla="*/ 527539 h 1383324"/>
              <a:gd name="connsiteX14" fmla="*/ 304800 w 679938"/>
              <a:gd name="connsiteY14" fmla="*/ 550985 h 1383324"/>
              <a:gd name="connsiteX15" fmla="*/ 257907 w 679938"/>
              <a:gd name="connsiteY15" fmla="*/ 562708 h 1383324"/>
              <a:gd name="connsiteX16" fmla="*/ 246184 w 679938"/>
              <a:gd name="connsiteY16" fmla="*/ 621324 h 1383324"/>
              <a:gd name="connsiteX17" fmla="*/ 257907 w 679938"/>
              <a:gd name="connsiteY17" fmla="*/ 1172308 h 1383324"/>
              <a:gd name="connsiteX18" fmla="*/ 293077 w 679938"/>
              <a:gd name="connsiteY18" fmla="*/ 1383324 h 1383324"/>
              <a:gd name="connsiteX19" fmla="*/ 410307 w 679938"/>
              <a:gd name="connsiteY19" fmla="*/ 1359877 h 1383324"/>
              <a:gd name="connsiteX20" fmla="*/ 457200 w 679938"/>
              <a:gd name="connsiteY20" fmla="*/ 1348154 h 1383324"/>
              <a:gd name="connsiteX21" fmla="*/ 492369 w 679938"/>
              <a:gd name="connsiteY21" fmla="*/ 1336431 h 138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79938" h="1383324">
                <a:moveTo>
                  <a:pt x="0" y="621324"/>
                </a:moveTo>
                <a:cubicBezTo>
                  <a:pt x="19538" y="593970"/>
                  <a:pt x="41571" y="568236"/>
                  <a:pt x="58615" y="539262"/>
                </a:cubicBezTo>
                <a:cubicBezTo>
                  <a:pt x="93205" y="480460"/>
                  <a:pt x="208196" y="240991"/>
                  <a:pt x="293077" y="140677"/>
                </a:cubicBezTo>
                <a:cubicBezTo>
                  <a:pt x="331076" y="95769"/>
                  <a:pt x="375278" y="58511"/>
                  <a:pt x="422030" y="23447"/>
                </a:cubicBezTo>
                <a:cubicBezTo>
                  <a:pt x="433302" y="14993"/>
                  <a:pt x="445477" y="7816"/>
                  <a:pt x="457200" y="0"/>
                </a:cubicBezTo>
                <a:cubicBezTo>
                  <a:pt x="488461" y="7816"/>
                  <a:pt x="523150" y="7210"/>
                  <a:pt x="550984" y="23447"/>
                </a:cubicBezTo>
                <a:cubicBezTo>
                  <a:pt x="572597" y="36055"/>
                  <a:pt x="583160" y="61826"/>
                  <a:pt x="597877" y="82062"/>
                </a:cubicBezTo>
                <a:cubicBezTo>
                  <a:pt x="618989" y="111090"/>
                  <a:pt x="654168" y="161834"/>
                  <a:pt x="668215" y="199293"/>
                </a:cubicBezTo>
                <a:cubicBezTo>
                  <a:pt x="673872" y="214379"/>
                  <a:pt x="676030" y="230554"/>
                  <a:pt x="679938" y="246185"/>
                </a:cubicBezTo>
                <a:cubicBezTo>
                  <a:pt x="672123" y="304800"/>
                  <a:pt x="676173" y="366268"/>
                  <a:pt x="656492" y="422031"/>
                </a:cubicBezTo>
                <a:cubicBezTo>
                  <a:pt x="650676" y="438510"/>
                  <a:pt x="624876" y="436990"/>
                  <a:pt x="609600" y="445477"/>
                </a:cubicBezTo>
                <a:cubicBezTo>
                  <a:pt x="589682" y="456543"/>
                  <a:pt x="572251" y="472467"/>
                  <a:pt x="550984" y="480647"/>
                </a:cubicBezTo>
                <a:cubicBezTo>
                  <a:pt x="520908" y="492215"/>
                  <a:pt x="488461" y="496278"/>
                  <a:pt x="457200" y="504093"/>
                </a:cubicBezTo>
                <a:cubicBezTo>
                  <a:pt x="387250" y="521580"/>
                  <a:pt x="426195" y="513168"/>
                  <a:pt x="339969" y="527539"/>
                </a:cubicBezTo>
                <a:cubicBezTo>
                  <a:pt x="328246" y="535354"/>
                  <a:pt x="317750" y="545435"/>
                  <a:pt x="304800" y="550985"/>
                </a:cubicBezTo>
                <a:cubicBezTo>
                  <a:pt x="289991" y="557332"/>
                  <a:pt x="268222" y="550330"/>
                  <a:pt x="257907" y="562708"/>
                </a:cubicBezTo>
                <a:cubicBezTo>
                  <a:pt x="245151" y="578015"/>
                  <a:pt x="250092" y="601785"/>
                  <a:pt x="246184" y="621324"/>
                </a:cubicBezTo>
                <a:cubicBezTo>
                  <a:pt x="250092" y="804985"/>
                  <a:pt x="252078" y="988698"/>
                  <a:pt x="257907" y="1172308"/>
                </a:cubicBezTo>
                <a:cubicBezTo>
                  <a:pt x="264011" y="1364601"/>
                  <a:pt x="226446" y="1316693"/>
                  <a:pt x="293077" y="1383324"/>
                </a:cubicBezTo>
                <a:cubicBezTo>
                  <a:pt x="433131" y="1363315"/>
                  <a:pt x="328460" y="1383262"/>
                  <a:pt x="410307" y="1359877"/>
                </a:cubicBezTo>
                <a:cubicBezTo>
                  <a:pt x="425799" y="1355451"/>
                  <a:pt x="441708" y="1352580"/>
                  <a:pt x="457200" y="1348154"/>
                </a:cubicBezTo>
                <a:cubicBezTo>
                  <a:pt x="469082" y="1344759"/>
                  <a:pt x="492369" y="1336431"/>
                  <a:pt x="492369" y="1336431"/>
                </a:cubicBezTo>
              </a:path>
            </a:pathLst>
          </a:custGeom>
          <a:ln w="3810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6" name="Double Wave 15"/>
          <p:cNvSpPr/>
          <p:nvPr/>
        </p:nvSpPr>
        <p:spPr>
          <a:xfrm>
            <a:off x="1143000" y="4038600"/>
            <a:ext cx="896938" cy="703263"/>
          </a:xfrm>
          <a:prstGeom prst="doubleWav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ounded Rectangle 28"/>
          <p:cNvSpPr/>
          <p:nvPr/>
        </p:nvSpPr>
        <p:spPr>
          <a:xfrm>
            <a:off x="2398713" y="5370513"/>
            <a:ext cx="2428875" cy="625475"/>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fontAlgn="auto">
              <a:spcBef>
                <a:spcPts val="0"/>
              </a:spcBef>
              <a:spcAft>
                <a:spcPts val="0"/>
              </a:spcAft>
              <a:defRPr/>
            </a:pPr>
            <a:r>
              <a:rPr lang="en-US" sz="1000" dirty="0">
                <a:solidFill>
                  <a:schemeClr val="tx1"/>
                </a:solidFill>
              </a:rPr>
              <a:t>Photons emitted in the direction of the spectrometer will be detected and recorded on the spectrum output</a:t>
            </a:r>
            <a:endParaRPr lang="en-US" sz="1000" dirty="0">
              <a:solidFill>
                <a:schemeClr val="tx1"/>
              </a:solidFill>
            </a:endParaRPr>
          </a:p>
        </p:txBody>
      </p:sp>
      <p:cxnSp>
        <p:nvCxnSpPr>
          <p:cNvPr id="30" name="Straight Arrow Connector 29"/>
          <p:cNvCxnSpPr>
            <a:stCxn id="29" idx="1"/>
            <a:endCxn id="28" idx="4"/>
          </p:cNvCxnSpPr>
          <p:nvPr/>
        </p:nvCxnSpPr>
        <p:spPr>
          <a:xfrm flipH="1" flipV="1">
            <a:off x="1363663" y="5578475"/>
            <a:ext cx="1022350" cy="1047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708" name="TextBox 4"/>
          <p:cNvSpPr txBox="1">
            <a:spLocks noChangeArrowheads="1"/>
          </p:cNvSpPr>
          <p:nvPr/>
        </p:nvSpPr>
        <p:spPr bwMode="auto">
          <a:xfrm>
            <a:off x="130175" y="6524625"/>
            <a:ext cx="4337050" cy="244475"/>
          </a:xfrm>
          <a:prstGeom prst="rect">
            <a:avLst/>
          </a:prstGeom>
          <a:noFill/>
          <a:ln w="9525">
            <a:noFill/>
            <a:miter lim="800000"/>
            <a:headEnd/>
            <a:tailEnd/>
          </a:ln>
        </p:spPr>
        <p:txBody>
          <a:bodyPr wrap="none">
            <a:prstTxWarp prst="textNoShape">
              <a:avLst/>
            </a:prstTxWarp>
            <a:spAutoFit/>
          </a:bodyPr>
          <a:lstStyle/>
          <a:p>
            <a:pPr marL="171450" indent="-171450">
              <a:buFont typeface="Wingdings" pitchFamily="-72" charset="2"/>
              <a:buChar char="v"/>
            </a:pPr>
            <a:r>
              <a:rPr lang="en-US" sz="1000">
                <a:latin typeface="Calibri" pitchFamily="-72" charset="0"/>
              </a:rPr>
              <a:t>Images of discharge tubes from: </a:t>
            </a:r>
            <a:r>
              <a:rPr lang="en-US" sz="1000">
                <a:latin typeface="Calibri" pitchFamily="-72" charset="0"/>
                <a:hlinkClick r:id="rId5"/>
              </a:rPr>
              <a:t>http://en.wikipedia.org/wiki/Gas-filled_tube</a:t>
            </a:r>
            <a:endParaRPr lang="en-US" sz="1000">
              <a:latin typeface="Calibri" pitchFamily="-72" charset="0"/>
            </a:endParaRPr>
          </a:p>
        </p:txBody>
      </p:sp>
      <p:pic>
        <p:nvPicPr>
          <p:cNvPr id="33" name="Picture 32"/>
          <p:cNvPicPr>
            <a:picLocks noChangeAspect="1"/>
          </p:cNvPicPr>
          <p:nvPr/>
        </p:nvPicPr>
        <p:blipFill rotWithShape="1">
          <a:blip r:embed="rId6" cstate="print">
            <a:extLst>
              <a:ext uri="{28A0092B-C50C-407E-A947-70E740481C1C}"/>
            </a:extLst>
          </a:blip>
          <a:srcRect/>
          <a:stretch/>
        </p:blipFill>
        <p:spPr>
          <a:xfrm>
            <a:off x="7363222" y="3742010"/>
            <a:ext cx="1622338" cy="1023638"/>
          </a:xfrm>
          <a:prstGeom prst="roundRect">
            <a:avLst/>
          </a:prstGeom>
        </p:spPr>
      </p:pic>
      <p:pic>
        <p:nvPicPr>
          <p:cNvPr id="29710" name="Picture 33"/>
          <p:cNvPicPr>
            <a:picLocks noChangeAspect="1"/>
          </p:cNvPicPr>
          <p:nvPr/>
        </p:nvPicPr>
        <p:blipFill>
          <a:blip r:embed="rId7"/>
          <a:srcRect/>
          <a:stretch>
            <a:fillRect/>
          </a:stretch>
        </p:blipFill>
        <p:spPr bwMode="auto">
          <a:xfrm rot="-5400000">
            <a:off x="-79375" y="3867150"/>
            <a:ext cx="2130425" cy="1266825"/>
          </a:xfrm>
          <a:prstGeom prst="rect">
            <a:avLst/>
          </a:prstGeom>
          <a:noFill/>
          <a:ln w="9525">
            <a:noFill/>
            <a:miter lim="800000"/>
            <a:headEnd/>
            <a:tailEnd/>
          </a:ln>
        </p:spPr>
      </p:pic>
      <p:sp>
        <p:nvSpPr>
          <p:cNvPr id="28" name="Oval 27"/>
          <p:cNvSpPr/>
          <p:nvPr/>
        </p:nvSpPr>
        <p:spPr>
          <a:xfrm>
            <a:off x="260350" y="3435350"/>
            <a:ext cx="2206625" cy="21304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5" name="Picture 44"/>
          <p:cNvPicPr>
            <a:picLocks noChangeAspect="1"/>
          </p:cNvPicPr>
          <p:nvPr/>
        </p:nvPicPr>
        <p:blipFill rotWithShape="1">
          <a:blip r:embed="rId8" cstate="print">
            <a:extLst>
              <a:ext uri="{28A0092B-C50C-407E-A947-70E740481C1C}"/>
            </a:extLst>
          </a:blip>
          <a:srcRect/>
          <a:stretch/>
        </p:blipFill>
        <p:spPr>
          <a:xfrm>
            <a:off x="2149644" y="2530821"/>
            <a:ext cx="1533525" cy="876300"/>
          </a:xfrm>
          <a:prstGeom prst="roundRect">
            <a:avLst/>
          </a:prstGeom>
          <a:ln w="28575">
            <a:solidFill>
              <a:schemeClr val="bg1"/>
            </a:solidFill>
          </a:ln>
        </p:spPr>
      </p:pic>
      <p:sp>
        <p:nvSpPr>
          <p:cNvPr id="42" name="Down Arrow Callout 41"/>
          <p:cNvSpPr/>
          <p:nvPr/>
        </p:nvSpPr>
        <p:spPr>
          <a:xfrm>
            <a:off x="1371600" y="1587500"/>
            <a:ext cx="3194050" cy="954088"/>
          </a:xfrm>
          <a:prstGeom prst="downArrowCallout">
            <a:avLst>
              <a:gd name="adj1" fmla="val 26757"/>
              <a:gd name="adj2" fmla="val 27635"/>
              <a:gd name="adj3" fmla="val 16216"/>
              <a:gd name="adj4" fmla="val 72882"/>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fontAlgn="auto">
              <a:spcBef>
                <a:spcPts val="0"/>
              </a:spcBef>
              <a:spcAft>
                <a:spcPts val="0"/>
              </a:spcAft>
              <a:defRPr/>
            </a:pPr>
            <a:r>
              <a:rPr lang="en-US" sz="1000" dirty="0">
                <a:solidFill>
                  <a:schemeClr val="tx1"/>
                </a:solidFill>
              </a:rPr>
              <a:t>This is the legend for this component of the simulation.</a:t>
            </a:r>
          </a:p>
          <a:p>
            <a:pPr marL="171450" indent="-171450" fontAlgn="auto">
              <a:spcBef>
                <a:spcPts val="0"/>
              </a:spcBef>
              <a:spcAft>
                <a:spcPts val="0"/>
              </a:spcAft>
              <a:buFont typeface="Wingdings" pitchFamily="2" charset="2"/>
              <a:buChar char="Ø"/>
              <a:defRPr/>
            </a:pPr>
            <a:r>
              <a:rPr lang="en-US" sz="1000" dirty="0">
                <a:solidFill>
                  <a:schemeClr val="tx1"/>
                </a:solidFill>
              </a:rPr>
              <a:t>Changes are discussed in the next slide.</a:t>
            </a:r>
          </a:p>
          <a:p>
            <a:pPr marL="171450" indent="-171450" fontAlgn="auto">
              <a:spcBef>
                <a:spcPts val="0"/>
              </a:spcBef>
              <a:spcAft>
                <a:spcPts val="0"/>
              </a:spcAft>
              <a:buFont typeface="Wingdings" pitchFamily="2" charset="2"/>
              <a:buChar char="Ø"/>
              <a:defRPr/>
            </a:pPr>
            <a:r>
              <a:rPr lang="en-US" sz="1000" dirty="0">
                <a:solidFill>
                  <a:schemeClr val="tx1"/>
                </a:solidFill>
              </a:rPr>
              <a:t>Students should be able to change the type of atom from  a short pull-down list.</a:t>
            </a:r>
            <a:endParaRPr lang="en-US" sz="1000" dirty="0">
              <a:solidFill>
                <a:schemeClr val="tx1"/>
              </a:solidFill>
            </a:endParaRPr>
          </a:p>
        </p:txBody>
      </p:sp>
      <p:pic>
        <p:nvPicPr>
          <p:cNvPr id="47" name="Picture 46"/>
          <p:cNvPicPr>
            <a:picLocks noChangeAspect="1"/>
          </p:cNvPicPr>
          <p:nvPr/>
        </p:nvPicPr>
        <p:blipFill rotWithShape="1">
          <a:blip r:embed="rId9" cstate="print">
            <a:extLst>
              <a:ext uri="{28A0092B-C50C-407E-A947-70E740481C1C}"/>
            </a:extLst>
          </a:blip>
          <a:srcRect/>
          <a:stretch/>
        </p:blipFill>
        <p:spPr>
          <a:xfrm>
            <a:off x="559131" y="5712851"/>
            <a:ext cx="1608604" cy="276225"/>
          </a:xfrm>
          <a:prstGeom prst="rect">
            <a:avLst/>
          </a:prstGeom>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Title 1"/>
          <p:cNvSpPr>
            <a:spLocks noGrp="1"/>
          </p:cNvSpPr>
          <p:nvPr>
            <p:ph type="title"/>
          </p:nvPr>
        </p:nvSpPr>
        <p:spPr>
          <a:xfrm>
            <a:off x="457200" y="60325"/>
            <a:ext cx="8229600" cy="487363"/>
          </a:xfrm>
        </p:spPr>
        <p:txBody>
          <a:bodyPr/>
          <a:lstStyle/>
          <a:p>
            <a:r>
              <a:rPr lang="en-US" sz="2000" b="1" smtClean="0"/>
              <a:t>Atomic Emission Simulation Details: Mode 1</a:t>
            </a:r>
            <a:endParaRPr lang="en-US" sz="2000" smtClean="0"/>
          </a:p>
        </p:txBody>
      </p:sp>
      <p:pic>
        <p:nvPicPr>
          <p:cNvPr id="31746" name="Picture 3"/>
          <p:cNvPicPr>
            <a:picLocks noChangeAspect="1"/>
          </p:cNvPicPr>
          <p:nvPr/>
        </p:nvPicPr>
        <p:blipFill>
          <a:blip r:embed="rId3"/>
          <a:srcRect/>
          <a:stretch>
            <a:fillRect/>
          </a:stretch>
        </p:blipFill>
        <p:spPr bwMode="auto">
          <a:xfrm>
            <a:off x="80963" y="2257425"/>
            <a:ext cx="6096000" cy="3833813"/>
          </a:xfrm>
          <a:prstGeom prst="rect">
            <a:avLst/>
          </a:prstGeom>
          <a:noFill/>
          <a:ln w="9525">
            <a:noFill/>
            <a:miter lim="800000"/>
            <a:headEnd/>
            <a:tailEnd/>
          </a:ln>
        </p:spPr>
      </p:pic>
      <p:sp>
        <p:nvSpPr>
          <p:cNvPr id="5" name="Rectangle 4"/>
          <p:cNvSpPr/>
          <p:nvPr/>
        </p:nvSpPr>
        <p:spPr>
          <a:xfrm>
            <a:off x="4419600" y="3425825"/>
            <a:ext cx="1524000" cy="2209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5"/>
          <p:cNvSpPr/>
          <p:nvPr/>
        </p:nvSpPr>
        <p:spPr>
          <a:xfrm>
            <a:off x="6464300" y="3513138"/>
            <a:ext cx="2590800" cy="1133475"/>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marL="171450" indent="-171450" fontAlgn="auto">
              <a:spcBef>
                <a:spcPts val="0"/>
              </a:spcBef>
              <a:spcAft>
                <a:spcPts val="0"/>
              </a:spcAft>
              <a:buFont typeface="Wingdings" pitchFamily="2" charset="2"/>
              <a:buChar char="Ø"/>
              <a:defRPr/>
            </a:pPr>
            <a:r>
              <a:rPr lang="en-US" sz="1000" dirty="0">
                <a:solidFill>
                  <a:schemeClr val="tx1"/>
                </a:solidFill>
              </a:rPr>
              <a:t>At this point the students should not have access to the energy-level representation .</a:t>
            </a:r>
          </a:p>
          <a:p>
            <a:pPr marL="171450" indent="-171450" fontAlgn="auto">
              <a:spcBef>
                <a:spcPts val="0"/>
              </a:spcBef>
              <a:spcAft>
                <a:spcPts val="0"/>
              </a:spcAft>
              <a:buFont typeface="Wingdings" pitchFamily="2" charset="2"/>
              <a:buChar char="Ø"/>
              <a:defRPr/>
            </a:pPr>
            <a:r>
              <a:rPr lang="en-US" sz="1000" dirty="0">
                <a:solidFill>
                  <a:schemeClr val="tx1"/>
                </a:solidFill>
              </a:rPr>
              <a:t>The only option that should be available to them is the “Run in slow motion”  and atom-types pull-down option</a:t>
            </a:r>
          </a:p>
        </p:txBody>
      </p:sp>
      <p:cxnSp>
        <p:nvCxnSpPr>
          <p:cNvPr id="8" name="Straight Arrow Connector 7"/>
          <p:cNvCxnSpPr>
            <a:stCxn id="6" idx="1"/>
            <a:endCxn id="5" idx="3"/>
          </p:cNvCxnSpPr>
          <p:nvPr/>
        </p:nvCxnSpPr>
        <p:spPr>
          <a:xfrm flipH="1">
            <a:off x="5956300" y="4079875"/>
            <a:ext cx="495300" cy="4508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609600" y="2438400"/>
            <a:ext cx="30480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ed Rectangle 9"/>
          <p:cNvSpPr/>
          <p:nvPr/>
        </p:nvSpPr>
        <p:spPr>
          <a:xfrm>
            <a:off x="77788" y="588963"/>
            <a:ext cx="2054225" cy="1470025"/>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marL="171450" indent="-171450" fontAlgn="auto">
              <a:spcBef>
                <a:spcPts val="0"/>
              </a:spcBef>
              <a:spcAft>
                <a:spcPts val="0"/>
              </a:spcAft>
              <a:buFont typeface="Wingdings" pitchFamily="2" charset="2"/>
              <a:buChar char="Ø"/>
              <a:defRPr/>
            </a:pPr>
            <a:r>
              <a:rPr lang="en-US" sz="1000" dirty="0">
                <a:solidFill>
                  <a:schemeClr val="tx1"/>
                </a:solidFill>
              </a:rPr>
              <a:t>The slider should be simplified to “electron energy”</a:t>
            </a:r>
          </a:p>
          <a:p>
            <a:pPr marL="171450" indent="-171450" fontAlgn="auto">
              <a:spcBef>
                <a:spcPts val="0"/>
              </a:spcBef>
              <a:spcAft>
                <a:spcPts val="0"/>
              </a:spcAft>
              <a:buFont typeface="Wingdings" pitchFamily="2" charset="2"/>
              <a:buChar char="Ø"/>
              <a:defRPr/>
            </a:pPr>
            <a:r>
              <a:rPr lang="en-US" sz="1000" dirty="0">
                <a:solidFill>
                  <a:schemeClr val="tx1"/>
                </a:solidFill>
              </a:rPr>
              <a:t>The electron production can be fixed. For now the electron flux can be equivalent to the 50% setting on the </a:t>
            </a:r>
            <a:r>
              <a:rPr lang="en-US" sz="1000" dirty="0" err="1">
                <a:solidFill>
                  <a:schemeClr val="tx1"/>
                </a:solidFill>
              </a:rPr>
              <a:t>PhET</a:t>
            </a:r>
            <a:r>
              <a:rPr lang="en-US" sz="1000" dirty="0">
                <a:solidFill>
                  <a:schemeClr val="tx1"/>
                </a:solidFill>
              </a:rPr>
              <a:t> simulation</a:t>
            </a:r>
          </a:p>
        </p:txBody>
      </p:sp>
      <p:cxnSp>
        <p:nvCxnSpPr>
          <p:cNvPr id="12" name="Straight Arrow Connector 11"/>
          <p:cNvCxnSpPr>
            <a:stCxn id="10" idx="2"/>
            <a:endCxn id="9" idx="0"/>
          </p:cNvCxnSpPr>
          <p:nvPr/>
        </p:nvCxnSpPr>
        <p:spPr>
          <a:xfrm>
            <a:off x="1104900" y="2071688"/>
            <a:ext cx="1028700" cy="35401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4686300" y="2514600"/>
            <a:ext cx="11430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ounded Rectangle 13"/>
          <p:cNvSpPr/>
          <p:nvPr/>
        </p:nvSpPr>
        <p:spPr>
          <a:xfrm>
            <a:off x="3543300" y="533400"/>
            <a:ext cx="5334000" cy="1806575"/>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fontAlgn="auto">
              <a:spcBef>
                <a:spcPts val="0"/>
              </a:spcBef>
              <a:spcAft>
                <a:spcPts val="0"/>
              </a:spcAft>
              <a:defRPr/>
            </a:pPr>
            <a:r>
              <a:rPr lang="en-US" sz="1000" dirty="0">
                <a:solidFill>
                  <a:schemeClr val="tx1"/>
                </a:solidFill>
              </a:rPr>
              <a:t>Modifications to legend:</a:t>
            </a:r>
          </a:p>
          <a:p>
            <a:pPr fontAlgn="auto">
              <a:spcBef>
                <a:spcPts val="0"/>
              </a:spcBef>
              <a:spcAft>
                <a:spcPts val="0"/>
              </a:spcAft>
              <a:defRPr/>
            </a:pPr>
            <a:r>
              <a:rPr lang="en-US" sz="1000" dirty="0">
                <a:solidFill>
                  <a:schemeClr val="tx1"/>
                </a:solidFill>
              </a:rPr>
              <a:t>Atom</a:t>
            </a:r>
          </a:p>
          <a:p>
            <a:pPr marL="628650" lvl="1" indent="-171450" fontAlgn="auto">
              <a:spcBef>
                <a:spcPts val="0"/>
              </a:spcBef>
              <a:spcAft>
                <a:spcPts val="0"/>
              </a:spcAft>
              <a:buFont typeface="Wingdings" pitchFamily="2" charset="2"/>
              <a:buChar char="Ø"/>
              <a:defRPr/>
            </a:pPr>
            <a:r>
              <a:rPr lang="en-US" sz="1000" dirty="0">
                <a:solidFill>
                  <a:schemeClr val="tx1"/>
                </a:solidFill>
              </a:rPr>
              <a:t>No need to show the numerical value of the excited electron energy level.</a:t>
            </a:r>
          </a:p>
          <a:p>
            <a:pPr marL="628650" lvl="1" indent="-171450" fontAlgn="auto">
              <a:spcBef>
                <a:spcPts val="0"/>
              </a:spcBef>
              <a:spcAft>
                <a:spcPts val="0"/>
              </a:spcAft>
              <a:buFont typeface="Wingdings" pitchFamily="2" charset="2"/>
              <a:buChar char="Ø"/>
              <a:defRPr/>
            </a:pPr>
            <a:r>
              <a:rPr lang="en-US" sz="1000" dirty="0">
                <a:solidFill>
                  <a:schemeClr val="tx1"/>
                </a:solidFill>
              </a:rPr>
              <a:t>A sphere at this point will suffice.</a:t>
            </a:r>
            <a:endParaRPr lang="en-US" sz="1000" dirty="0">
              <a:solidFill>
                <a:schemeClr val="tx1"/>
              </a:solidFill>
            </a:endParaRPr>
          </a:p>
          <a:p>
            <a:pPr fontAlgn="auto">
              <a:spcBef>
                <a:spcPts val="0"/>
              </a:spcBef>
              <a:spcAft>
                <a:spcPts val="0"/>
              </a:spcAft>
              <a:defRPr/>
            </a:pPr>
            <a:r>
              <a:rPr lang="en-US" sz="1000" dirty="0">
                <a:solidFill>
                  <a:schemeClr val="tx1"/>
                </a:solidFill>
              </a:rPr>
              <a:t>Electron</a:t>
            </a:r>
          </a:p>
          <a:p>
            <a:pPr marL="628650" lvl="1" indent="-171450" fontAlgn="auto">
              <a:spcBef>
                <a:spcPts val="0"/>
              </a:spcBef>
              <a:spcAft>
                <a:spcPts val="0"/>
              </a:spcAft>
              <a:buFont typeface="Wingdings" pitchFamily="2" charset="2"/>
              <a:buChar char="Ø"/>
              <a:defRPr/>
            </a:pPr>
            <a:r>
              <a:rPr lang="en-US" sz="1000" dirty="0">
                <a:solidFill>
                  <a:schemeClr val="tx1"/>
                </a:solidFill>
              </a:rPr>
              <a:t>Particle representation is fine for this simulation</a:t>
            </a:r>
            <a:endParaRPr lang="en-US" sz="1000" dirty="0">
              <a:solidFill>
                <a:schemeClr val="tx1"/>
              </a:solidFill>
            </a:endParaRPr>
          </a:p>
          <a:p>
            <a:pPr fontAlgn="auto">
              <a:spcBef>
                <a:spcPts val="0"/>
              </a:spcBef>
              <a:spcAft>
                <a:spcPts val="0"/>
              </a:spcAft>
              <a:defRPr/>
            </a:pPr>
            <a:r>
              <a:rPr lang="en-US" sz="1000" dirty="0">
                <a:solidFill>
                  <a:schemeClr val="tx1"/>
                </a:solidFill>
              </a:rPr>
              <a:t>Photon</a:t>
            </a:r>
          </a:p>
          <a:p>
            <a:pPr marL="628650" lvl="1" indent="-171450" fontAlgn="auto">
              <a:spcBef>
                <a:spcPts val="0"/>
              </a:spcBef>
              <a:spcAft>
                <a:spcPts val="0"/>
              </a:spcAft>
              <a:buFont typeface="Wingdings" pitchFamily="2" charset="2"/>
              <a:buChar char="Ø"/>
              <a:defRPr/>
            </a:pPr>
            <a:r>
              <a:rPr lang="en-US" sz="1000" dirty="0">
                <a:solidFill>
                  <a:schemeClr val="tx1"/>
                </a:solidFill>
              </a:rPr>
              <a:t>I do not like how the </a:t>
            </a:r>
            <a:r>
              <a:rPr lang="en-US" sz="1000" dirty="0" err="1">
                <a:solidFill>
                  <a:schemeClr val="tx1"/>
                </a:solidFill>
              </a:rPr>
              <a:t>PhET</a:t>
            </a:r>
            <a:r>
              <a:rPr lang="en-US" sz="1000" dirty="0">
                <a:solidFill>
                  <a:schemeClr val="tx1"/>
                </a:solidFill>
              </a:rPr>
              <a:t> simulation represents the photon as a colored glowing particle.</a:t>
            </a:r>
          </a:p>
          <a:p>
            <a:pPr marL="628650" lvl="1" indent="-171450" fontAlgn="auto">
              <a:spcBef>
                <a:spcPts val="0"/>
              </a:spcBef>
              <a:spcAft>
                <a:spcPts val="0"/>
              </a:spcAft>
              <a:buFont typeface="Wingdings" pitchFamily="2" charset="2"/>
              <a:buChar char="Ø"/>
              <a:defRPr/>
            </a:pPr>
            <a:r>
              <a:rPr lang="en-US" sz="1000" dirty="0">
                <a:solidFill>
                  <a:schemeClr val="tx1"/>
                </a:solidFill>
              </a:rPr>
              <a:t>Is it possible to represent it as a travelling squiggle packet of the appropriate color?</a:t>
            </a:r>
            <a:endParaRPr lang="en-US" sz="1000" dirty="0">
              <a:solidFill>
                <a:schemeClr val="tx1"/>
              </a:solidFill>
            </a:endParaRPr>
          </a:p>
        </p:txBody>
      </p:sp>
      <p:cxnSp>
        <p:nvCxnSpPr>
          <p:cNvPr id="22" name="Straight Arrow Connector 21"/>
          <p:cNvCxnSpPr>
            <a:stCxn id="14" idx="2"/>
            <a:endCxn id="13" idx="0"/>
          </p:cNvCxnSpPr>
          <p:nvPr/>
        </p:nvCxnSpPr>
        <p:spPr>
          <a:xfrm flipH="1">
            <a:off x="5257800" y="2352675"/>
            <a:ext cx="952500" cy="1492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38100" y="4614863"/>
            <a:ext cx="4191000" cy="147637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Rounded Rectangle 23"/>
          <p:cNvSpPr/>
          <p:nvPr/>
        </p:nvSpPr>
        <p:spPr>
          <a:xfrm>
            <a:off x="4532313" y="6061075"/>
            <a:ext cx="4572000" cy="625475"/>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fontAlgn="auto">
              <a:spcBef>
                <a:spcPts val="0"/>
              </a:spcBef>
              <a:spcAft>
                <a:spcPts val="0"/>
              </a:spcAft>
              <a:defRPr/>
            </a:pPr>
            <a:r>
              <a:rPr lang="en-US" sz="1000" dirty="0">
                <a:solidFill>
                  <a:schemeClr val="tx1"/>
                </a:solidFill>
              </a:rPr>
              <a:t>I like how the spectrum develops in this simulation as each photon is emitted.</a:t>
            </a:r>
          </a:p>
          <a:p>
            <a:pPr marL="171450" indent="-171450" fontAlgn="auto">
              <a:spcBef>
                <a:spcPts val="0"/>
              </a:spcBef>
              <a:spcAft>
                <a:spcPts val="0"/>
              </a:spcAft>
              <a:buFont typeface="Wingdings" pitchFamily="2" charset="2"/>
              <a:buChar char="Ø"/>
              <a:defRPr/>
            </a:pPr>
            <a:r>
              <a:rPr lang="en-US" sz="1000" dirty="0">
                <a:solidFill>
                  <a:schemeClr val="tx1"/>
                </a:solidFill>
              </a:rPr>
              <a:t>IT needs to be clear to the user that the detected photons are the ones emitted in the direction of the detector.</a:t>
            </a:r>
          </a:p>
        </p:txBody>
      </p:sp>
      <p:cxnSp>
        <p:nvCxnSpPr>
          <p:cNvPr id="26" name="Straight Arrow Connector 25"/>
          <p:cNvCxnSpPr>
            <a:stCxn id="24" idx="1"/>
            <a:endCxn id="23" idx="4"/>
          </p:cNvCxnSpPr>
          <p:nvPr/>
        </p:nvCxnSpPr>
        <p:spPr>
          <a:xfrm flipH="1" flipV="1">
            <a:off x="2133600" y="6103938"/>
            <a:ext cx="2386013" cy="269875"/>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6269</TotalTime>
  <Words>6831</Words>
  <Application>Microsoft Office PowerPoint</Application>
  <PresentationFormat>On-screen Show (4:3)</PresentationFormat>
  <Paragraphs>497</Paragraphs>
  <Slides>42</Slides>
  <Notes>38</Notes>
  <HiddenSlides>0</HiddenSlides>
  <MMClips>0</MMClips>
  <ScaleCrop>false</ScaleCrop>
  <HeadingPairs>
    <vt:vector size="6" baseType="variant">
      <vt:variant>
        <vt:lpstr>Fonts Used</vt:lpstr>
      </vt:variant>
      <vt:variant>
        <vt:i4>6</vt:i4>
      </vt:variant>
      <vt:variant>
        <vt:lpstr>Design Template</vt:lpstr>
      </vt:variant>
      <vt:variant>
        <vt:i4>1</vt:i4>
      </vt:variant>
      <vt:variant>
        <vt:lpstr>Slide Titles</vt:lpstr>
      </vt:variant>
      <vt:variant>
        <vt:i4>42</vt:i4>
      </vt:variant>
    </vt:vector>
  </HeadingPairs>
  <TitlesOfParts>
    <vt:vector size="49" baseType="lpstr">
      <vt:lpstr>Calibri</vt:lpstr>
      <vt:lpstr>ＭＳ Ｐゴシック</vt:lpstr>
      <vt:lpstr>Arial</vt:lpstr>
      <vt:lpstr>Wingdings</vt:lpstr>
      <vt:lpstr>Courier New</vt:lpstr>
      <vt:lpstr>Symbol</vt:lpstr>
      <vt:lpstr>Office Theme</vt:lpstr>
      <vt:lpstr>PowerPoint Presentation</vt:lpstr>
      <vt:lpstr>Student Learning Outcomes/Objectives</vt:lpstr>
      <vt:lpstr>How an Emission Spectrum is Collected (Figure presented is a general idea of the layout)</vt:lpstr>
      <vt:lpstr>How an Emission Spectrum is Collected</vt:lpstr>
      <vt:lpstr>Some ideas for the simulation component layout.</vt:lpstr>
      <vt:lpstr>Atomic Spectroscopy Simulation</vt:lpstr>
      <vt:lpstr>Atomic Emission Spectra: Introduction</vt:lpstr>
      <vt:lpstr>Atomic Emission Spectra (AES): Mode 1 Nanoview</vt:lpstr>
      <vt:lpstr>Atomic Emission Simulation Details: Mode 1</vt:lpstr>
      <vt:lpstr>Atomic Emission Simulation Details: Mode 2</vt:lpstr>
      <vt:lpstr>Atomic Absorption Spectra: Introduction</vt:lpstr>
      <vt:lpstr>Simulation Layout</vt:lpstr>
      <vt:lpstr>Pre-Simulation Questions</vt:lpstr>
      <vt:lpstr>Introduction</vt:lpstr>
      <vt:lpstr>Resources for the Simulation Team for Reproducing Spectra</vt:lpstr>
      <vt:lpstr>Collecting Some Spectra</vt:lpstr>
      <vt:lpstr>Collecting Some Spectra</vt:lpstr>
      <vt:lpstr>Collecting Some Spectra</vt:lpstr>
      <vt:lpstr>Collecting Some Spectra</vt:lpstr>
      <vt:lpstr>Types of Spectra</vt:lpstr>
      <vt:lpstr>Types of Spectra</vt:lpstr>
      <vt:lpstr>Let’s Think About It.</vt:lpstr>
      <vt:lpstr>Let’s Think About It.</vt:lpstr>
      <vt:lpstr>Let’s Think About It.</vt:lpstr>
      <vt:lpstr>Let’s Think About It.</vt:lpstr>
      <vt:lpstr>Atomic Emission Spectra [visible region only]</vt:lpstr>
      <vt:lpstr>Atomic Emission Spectra [Periodic Trends]</vt:lpstr>
      <vt:lpstr>Atomic Emission Spectra [Atomic Scale]</vt:lpstr>
      <vt:lpstr>Atomic Emission Spectra [Atomic Scale]</vt:lpstr>
      <vt:lpstr>Atomic Absorption Spectra [visible region only]</vt:lpstr>
      <vt:lpstr>Atomic Absorption Spectra [analysis]</vt:lpstr>
      <vt:lpstr>Let’s Think About It.</vt:lpstr>
      <vt:lpstr>Let’s Think About It.</vt:lpstr>
      <vt:lpstr>Developing the Bohr Model</vt:lpstr>
      <vt:lpstr>Some Additional Questions/Discussion</vt:lpstr>
      <vt:lpstr>Models of the Atom</vt:lpstr>
      <vt:lpstr>Appendix</vt:lpstr>
      <vt:lpstr>Blackbody Emission Spectrum Simulation</vt:lpstr>
      <vt:lpstr>Blackbody Emission Simulation Details: Mode 1</vt:lpstr>
      <vt:lpstr>Blackbody Emission Simulation Details: Mode 2</vt:lpstr>
      <vt:lpstr>Spectra of Hot Objects</vt:lpstr>
      <vt:lpstr>Spectra of Hot Objects</vt:lpstr>
    </vt:vector>
  </TitlesOfParts>
  <Company>WWU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Tommaso A. Vannelli</dc:creator>
  <cp:lastModifiedBy>Brian Arneson</cp:lastModifiedBy>
  <cp:revision>139</cp:revision>
  <cp:lastPrinted>2011-08-05T23:54:25Z</cp:lastPrinted>
  <dcterms:created xsi:type="dcterms:W3CDTF">2011-06-27T18:19:00Z</dcterms:created>
  <dcterms:modified xsi:type="dcterms:W3CDTF">2011-08-18T02:42:12Z</dcterms:modified>
</cp:coreProperties>
</file>